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4630400" cy="8229600"/>
  <p:notesSz cx="8229600" cy="14630400"/>
  <p:embeddedFontLst>
    <p:embeddedFont>
      <p:font typeface="DM Sans Semi Bold"/>
      <p:regular r:id="rId38"/>
    </p:embeddedFont>
    <p:embeddedFont>
      <p:font typeface="DM Sans Semi Bold"/>
      <p:regular r:id="rId39"/>
    </p:embeddedFont>
    <p:embeddedFont>
      <p:font typeface="DM Sans Semi Bold"/>
      <p:regular r:id="rId40"/>
    </p:embeddedFont>
    <p:embeddedFont>
      <p:font typeface="DM Sans Semi Bold"/>
      <p:regular r:id="rId41"/>
    </p:embeddedFont>
    <p:embeddedFont>
      <p:font typeface="Inter Medium"/>
      <p:regular r:id="rId42"/>
    </p:embeddedFont>
    <p:embeddedFont>
      <p:font typeface="Inter Medium"/>
      <p:regular r:id="rId43"/>
    </p:embeddedFont>
    <p:embeddedFont>
      <p:font typeface="Inter Medium"/>
      <p:regular r:id="rId44"/>
    </p:embeddedFont>
    <p:embeddedFont>
      <p:font typeface="Inter Medium"/>
      <p:regular r:id="rId4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 Id="rId38" Type="http://schemas.openxmlformats.org/officeDocument/2006/relationships/font" Target="fonts/font1.fntdata"/><Relationship Id="rId39" Type="http://schemas.openxmlformats.org/officeDocument/2006/relationships/font" Target="fonts/font2.fntdata"/><Relationship Id="rId40" Type="http://schemas.openxmlformats.org/officeDocument/2006/relationships/font" Target="fonts/font3.fntdata"/><Relationship Id="rId41" Type="http://schemas.openxmlformats.org/officeDocument/2006/relationships/font" Target="fonts/font4.fntdata"/><Relationship Id="rId42" Type="http://schemas.openxmlformats.org/officeDocument/2006/relationships/font" Target="fonts/font5.fntdata"/><Relationship Id="rId43" Type="http://schemas.openxmlformats.org/officeDocument/2006/relationships/font" Target="fonts/font6.fntdata"/><Relationship Id="rId44" Type="http://schemas.openxmlformats.org/officeDocument/2006/relationships/font" Target="fonts/font7.fntdata"/><Relationship Id="rId4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1-1.png"/><Relationship Id="rId3"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2-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14.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18.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slideLayout" Target="../slideLayouts/slideLayout19.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slideLayout" Target="../slideLayouts/slideLayout2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slideLayout" Target="../slideLayouts/slideLayout24.xml"/><Relationship Id="rId7"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slideLayout" Target="../slideLayouts/slideLayout25.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slideLayout" Target="../slideLayouts/slideLayout26.xml"/><Relationship Id="rId7"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slideLayout" Target="../slideLayouts/slideLayout28.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slideLayout" Target="../slideLayouts/slideLayout29.xml"/><Relationship Id="rId6"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slideLayout" Target="../slideLayouts/slideLayout32.xml"/><Relationship Id="rId5"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slideLayout" Target="../slideLayouts/slideLayout7.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Machine Learning with Python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Explore the dynamic synergy between Machine Learning and Python, powering advancements in AI and data science. This presentation focuses on practical implementation within the Indian context, highlighting its growing significance.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6013" y="381833"/>
            <a:ext cx="3796665" cy="433983"/>
          </a:xfrm>
          <a:prstGeom prst="rect">
            <a:avLst/>
          </a:prstGeom>
          <a:noFill/>
          <a:ln/>
        </p:spPr>
        <p:txBody>
          <a:bodyPr wrap="none" lIns="0" tIns="0" rIns="0" bIns="0" rtlCol="0" anchor="t"/>
          <a:lstStyle/>
          <a:p>
            <a:pPr algn="l" indent="0" marL="0">
              <a:lnSpc>
                <a:spcPts val="3400"/>
              </a:lnSpc>
              <a:buNone/>
            </a:pPr>
            <a:r>
              <a:rPr lang="en-US" sz="2700" dirty="0">
                <a:solidFill>
                  <a:srgbClr val="030303"/>
                </a:solidFill>
                <a:latin typeface="DM Sans Semi Bold" pitchFamily="34" charset="0"/>
                <a:ea typeface="DM Sans Semi Bold" pitchFamily="34" charset="-122"/>
                <a:cs typeface="DM Sans Semi Bold" pitchFamily="34" charset="-120"/>
              </a:rPr>
              <a:t>Introduction to Python</a:t>
            </a:r>
            <a:endParaRPr lang="en-US" sz="2700" dirty="0"/>
          </a:p>
        </p:txBody>
      </p:sp>
      <p:sp>
        <p:nvSpPr>
          <p:cNvPr id="3" name="Text 1"/>
          <p:cNvSpPr/>
          <p:nvPr/>
        </p:nvSpPr>
        <p:spPr>
          <a:xfrm>
            <a:off x="486013" y="1148953"/>
            <a:ext cx="6659761" cy="444103"/>
          </a:xfrm>
          <a:prstGeom prst="rect">
            <a:avLst/>
          </a:prstGeom>
          <a:noFill/>
          <a:ln/>
        </p:spPr>
        <p:txBody>
          <a:bodyPr wrap="square" lIns="0" tIns="0" rIns="0" bIns="0" rtlCol="0" anchor="t"/>
          <a:lstStyle/>
          <a:p>
            <a:pPr algn="l" indent="0" marL="0">
              <a:lnSpc>
                <a:spcPts val="1700"/>
              </a:lnSpc>
              <a:buNone/>
            </a:pPr>
            <a:r>
              <a:rPr lang="en-US" sz="1050" dirty="0">
                <a:solidFill>
                  <a:srgbClr val="464646"/>
                </a:solidFill>
                <a:latin typeface="Inter Medium" pitchFamily="34" charset="0"/>
                <a:ea typeface="Inter Medium" pitchFamily="34" charset="-122"/>
                <a:cs typeface="Inter Medium" pitchFamily="34" charset="-120"/>
              </a:rPr>
              <a:t>Python is an ideal language for Machine Learning due to its clear syntax, extensive libraries, and strong community support. Its versatility allows for rapid prototyping and deployment of ML models.</a:t>
            </a:r>
            <a:endParaRPr lang="en-US" sz="1050" dirty="0"/>
          </a:p>
        </p:txBody>
      </p:sp>
      <p:sp>
        <p:nvSpPr>
          <p:cNvPr id="4" name="Text 2"/>
          <p:cNvSpPr/>
          <p:nvPr/>
        </p:nvSpPr>
        <p:spPr>
          <a:xfrm>
            <a:off x="486013" y="1717953"/>
            <a:ext cx="6659761" cy="444103"/>
          </a:xfrm>
          <a:prstGeom prst="rect">
            <a:avLst/>
          </a:prstGeom>
          <a:noFill/>
          <a:ln/>
        </p:spPr>
        <p:txBody>
          <a:bodyPr wrap="square" lIns="0" tIns="0" rIns="0" bIns="0" rtlCol="0" anchor="t"/>
          <a:lstStyle/>
          <a:p>
            <a:pPr algn="l" indent="0" marL="0">
              <a:lnSpc>
                <a:spcPts val="1700"/>
              </a:lnSpc>
              <a:buNone/>
            </a:pPr>
            <a:r>
              <a:rPr lang="en-US" sz="1050" dirty="0">
                <a:solidFill>
                  <a:srgbClr val="464646"/>
                </a:solidFill>
                <a:latin typeface="Inter Medium" pitchFamily="34" charset="0"/>
                <a:ea typeface="Inter Medium" pitchFamily="34" charset="-122"/>
                <a:cs typeface="Inter Medium" pitchFamily="34" charset="-120"/>
              </a:rPr>
              <a:t>The simplicity of Python reduces development time, making it a favourite among data scientists and ML engineers alike.</a:t>
            </a:r>
            <a:endParaRPr lang="en-US" sz="1050" dirty="0"/>
          </a:p>
        </p:txBody>
      </p:sp>
      <p:pic>
        <p:nvPicPr>
          <p:cNvPr id="5" name="Image 0" descr="preencoded.png">    </p:cNvPr>
          <p:cNvPicPr>
            <a:picLocks noChangeAspect="1"/>
          </p:cNvPicPr>
          <p:nvPr/>
        </p:nvPicPr>
        <p:blipFill>
          <a:blip r:embed="rId1"/>
          <a:stretch>
            <a:fillRect/>
          </a:stretch>
        </p:blipFill>
        <p:spPr>
          <a:xfrm>
            <a:off x="7492246" y="1180267"/>
            <a:ext cx="6659761" cy="6659761"/>
          </a:xfrm>
          <a:prstGeom prst="rect">
            <a:avLst/>
          </a:prstGeom>
        </p:spPr>
      </p:pic>
      <p:sp>
        <p:nvSpPr>
          <p:cNvPr id="6" name="Shape 3"/>
          <p:cNvSpPr/>
          <p:nvPr/>
        </p:nvSpPr>
        <p:spPr>
          <a:xfrm>
            <a:off x="486013" y="8152448"/>
            <a:ext cx="4483418" cy="416600"/>
          </a:xfrm>
          <a:prstGeom prst="roundRect">
            <a:avLst>
              <a:gd name="adj" fmla="val 480067"/>
            </a:avLst>
          </a:prstGeom>
          <a:solidFill>
            <a:srgbClr val="F2EEEE"/>
          </a:solidFill>
          <a:ln/>
        </p:spPr>
      </p:sp>
      <p:sp>
        <p:nvSpPr>
          <p:cNvPr id="7" name="Text 4"/>
          <p:cNvSpPr/>
          <p:nvPr/>
        </p:nvSpPr>
        <p:spPr>
          <a:xfrm>
            <a:off x="2623542" y="8230553"/>
            <a:ext cx="208240" cy="260390"/>
          </a:xfrm>
          <a:prstGeom prst="rect">
            <a:avLst/>
          </a:prstGeom>
          <a:noFill/>
          <a:ln/>
        </p:spPr>
        <p:txBody>
          <a:bodyPr wrap="none" lIns="0" tIns="0" rIns="0" bIns="0" rtlCol="0" anchor="t"/>
          <a:lstStyle/>
          <a:p>
            <a:pPr algn="l" indent="0" marL="0">
              <a:lnSpc>
                <a:spcPts val="1600"/>
              </a:lnSpc>
              <a:buNone/>
            </a:pPr>
            <a:r>
              <a:rPr lang="en-US" sz="1600" dirty="0">
                <a:solidFill>
                  <a:srgbClr val="464646"/>
                </a:solidFill>
                <a:latin typeface="DM Sans Semi Bold" pitchFamily="34" charset="0"/>
                <a:ea typeface="DM Sans Semi Bold" pitchFamily="34" charset="-122"/>
                <a:cs typeface="DM Sans Semi Bold" pitchFamily="34" charset="-120"/>
              </a:rPr>
              <a:t>1</a:t>
            </a:r>
            <a:endParaRPr lang="en-US" sz="1600" dirty="0"/>
          </a:p>
        </p:txBody>
      </p:sp>
      <p:sp>
        <p:nvSpPr>
          <p:cNvPr id="8" name="Text 5"/>
          <p:cNvSpPr/>
          <p:nvPr/>
        </p:nvSpPr>
        <p:spPr>
          <a:xfrm>
            <a:off x="624840" y="8707874"/>
            <a:ext cx="1736050" cy="216932"/>
          </a:xfrm>
          <a:prstGeom prst="rect">
            <a:avLst/>
          </a:prstGeom>
          <a:noFill/>
          <a:ln/>
        </p:spPr>
        <p:txBody>
          <a:bodyPr wrap="none" lIns="0" tIns="0" rIns="0" bIns="0" rtlCol="0" anchor="t"/>
          <a:lstStyle/>
          <a:p>
            <a:pPr algn="l"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Ease of Learning</a:t>
            </a:r>
            <a:endParaRPr lang="en-US" sz="1350" dirty="0"/>
          </a:p>
        </p:txBody>
      </p:sp>
      <p:sp>
        <p:nvSpPr>
          <p:cNvPr id="9" name="Text 6"/>
          <p:cNvSpPr/>
          <p:nvPr/>
        </p:nvSpPr>
        <p:spPr>
          <a:xfrm>
            <a:off x="624840" y="9008031"/>
            <a:ext cx="4205764" cy="222052"/>
          </a:xfrm>
          <a:prstGeom prst="rect">
            <a:avLst/>
          </a:prstGeom>
          <a:noFill/>
          <a:ln/>
        </p:spPr>
        <p:txBody>
          <a:bodyPr wrap="none" lIns="0" tIns="0" rIns="0" bIns="0" rtlCol="0" anchor="t"/>
          <a:lstStyle/>
          <a:p>
            <a:pPr algn="l" indent="0" marL="0">
              <a:lnSpc>
                <a:spcPts val="1700"/>
              </a:lnSpc>
              <a:buNone/>
            </a:pPr>
            <a:r>
              <a:rPr lang="en-US" sz="1050" dirty="0">
                <a:solidFill>
                  <a:srgbClr val="464646"/>
                </a:solidFill>
                <a:latin typeface="Inter Medium" pitchFamily="34" charset="0"/>
                <a:ea typeface="Inter Medium" pitchFamily="34" charset="-122"/>
                <a:cs typeface="Inter Medium" pitchFamily="34" charset="-120"/>
              </a:rPr>
              <a:t>Simplified syntax aids quick grasp of ML concepts.</a:t>
            </a:r>
            <a:endParaRPr lang="en-US" sz="1050" dirty="0"/>
          </a:p>
        </p:txBody>
      </p:sp>
      <p:sp>
        <p:nvSpPr>
          <p:cNvPr id="10" name="Shape 7"/>
          <p:cNvSpPr/>
          <p:nvPr/>
        </p:nvSpPr>
        <p:spPr>
          <a:xfrm>
            <a:off x="5073491" y="8152448"/>
            <a:ext cx="4483418" cy="416600"/>
          </a:xfrm>
          <a:prstGeom prst="roundRect">
            <a:avLst>
              <a:gd name="adj" fmla="val 480067"/>
            </a:avLst>
          </a:prstGeom>
          <a:solidFill>
            <a:srgbClr val="F2EEEE"/>
          </a:solidFill>
          <a:ln/>
        </p:spPr>
      </p:sp>
      <p:sp>
        <p:nvSpPr>
          <p:cNvPr id="11" name="Text 8"/>
          <p:cNvSpPr/>
          <p:nvPr/>
        </p:nvSpPr>
        <p:spPr>
          <a:xfrm>
            <a:off x="7211020" y="8230553"/>
            <a:ext cx="208240" cy="260390"/>
          </a:xfrm>
          <a:prstGeom prst="rect">
            <a:avLst/>
          </a:prstGeom>
          <a:noFill/>
          <a:ln/>
        </p:spPr>
        <p:txBody>
          <a:bodyPr wrap="none" lIns="0" tIns="0" rIns="0" bIns="0" rtlCol="0" anchor="t"/>
          <a:lstStyle/>
          <a:p>
            <a:pPr algn="l" indent="0" marL="0">
              <a:lnSpc>
                <a:spcPts val="1600"/>
              </a:lnSpc>
              <a:buNone/>
            </a:pPr>
            <a:r>
              <a:rPr lang="en-US" sz="1600" dirty="0">
                <a:solidFill>
                  <a:srgbClr val="464646"/>
                </a:solidFill>
                <a:latin typeface="DM Sans Semi Bold" pitchFamily="34" charset="0"/>
                <a:ea typeface="DM Sans Semi Bold" pitchFamily="34" charset="-122"/>
                <a:cs typeface="DM Sans Semi Bold" pitchFamily="34" charset="-120"/>
              </a:rPr>
              <a:t>2</a:t>
            </a:r>
            <a:endParaRPr lang="en-US" sz="1600" dirty="0"/>
          </a:p>
        </p:txBody>
      </p:sp>
      <p:sp>
        <p:nvSpPr>
          <p:cNvPr id="12" name="Text 9"/>
          <p:cNvSpPr/>
          <p:nvPr/>
        </p:nvSpPr>
        <p:spPr>
          <a:xfrm>
            <a:off x="5212318" y="8707874"/>
            <a:ext cx="1736050" cy="216932"/>
          </a:xfrm>
          <a:prstGeom prst="rect">
            <a:avLst/>
          </a:prstGeom>
          <a:noFill/>
          <a:ln/>
        </p:spPr>
        <p:txBody>
          <a:bodyPr wrap="none" lIns="0" tIns="0" rIns="0" bIns="0" rtlCol="0" anchor="t"/>
          <a:lstStyle/>
          <a:p>
            <a:pPr algn="l"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Vast Libraries</a:t>
            </a:r>
            <a:endParaRPr lang="en-US" sz="1350" dirty="0"/>
          </a:p>
        </p:txBody>
      </p:sp>
      <p:sp>
        <p:nvSpPr>
          <p:cNvPr id="13" name="Text 10"/>
          <p:cNvSpPr/>
          <p:nvPr/>
        </p:nvSpPr>
        <p:spPr>
          <a:xfrm>
            <a:off x="5212318" y="9008031"/>
            <a:ext cx="4205764" cy="222052"/>
          </a:xfrm>
          <a:prstGeom prst="rect">
            <a:avLst/>
          </a:prstGeom>
          <a:noFill/>
          <a:ln/>
        </p:spPr>
        <p:txBody>
          <a:bodyPr wrap="none" lIns="0" tIns="0" rIns="0" bIns="0" rtlCol="0" anchor="t"/>
          <a:lstStyle/>
          <a:p>
            <a:pPr algn="l" indent="0" marL="0">
              <a:lnSpc>
                <a:spcPts val="1700"/>
              </a:lnSpc>
              <a:buNone/>
            </a:pPr>
            <a:r>
              <a:rPr lang="en-US" sz="1050" dirty="0">
                <a:solidFill>
                  <a:srgbClr val="464646"/>
                </a:solidFill>
                <a:latin typeface="Inter Medium" pitchFamily="34" charset="0"/>
                <a:ea typeface="Inter Medium" pitchFamily="34" charset="-122"/>
                <a:cs typeface="Inter Medium" pitchFamily="34" charset="-120"/>
              </a:rPr>
              <a:t>Rich ecosystem like NumPy, Pandas, Scikit-learn for ML.</a:t>
            </a:r>
            <a:endParaRPr lang="en-US" sz="1050" dirty="0"/>
          </a:p>
        </p:txBody>
      </p:sp>
      <p:sp>
        <p:nvSpPr>
          <p:cNvPr id="14" name="Shape 11"/>
          <p:cNvSpPr/>
          <p:nvPr/>
        </p:nvSpPr>
        <p:spPr>
          <a:xfrm>
            <a:off x="9660969" y="8152448"/>
            <a:ext cx="4483418" cy="416600"/>
          </a:xfrm>
          <a:prstGeom prst="roundRect">
            <a:avLst>
              <a:gd name="adj" fmla="val 480067"/>
            </a:avLst>
          </a:prstGeom>
          <a:solidFill>
            <a:srgbClr val="F2EEEE"/>
          </a:solidFill>
          <a:ln/>
        </p:spPr>
      </p:sp>
      <p:sp>
        <p:nvSpPr>
          <p:cNvPr id="15" name="Text 12"/>
          <p:cNvSpPr/>
          <p:nvPr/>
        </p:nvSpPr>
        <p:spPr>
          <a:xfrm>
            <a:off x="11798498" y="8230553"/>
            <a:ext cx="208240" cy="260390"/>
          </a:xfrm>
          <a:prstGeom prst="rect">
            <a:avLst/>
          </a:prstGeom>
          <a:noFill/>
          <a:ln/>
        </p:spPr>
        <p:txBody>
          <a:bodyPr wrap="none" lIns="0" tIns="0" rIns="0" bIns="0" rtlCol="0" anchor="t"/>
          <a:lstStyle/>
          <a:p>
            <a:pPr algn="l" indent="0" marL="0">
              <a:lnSpc>
                <a:spcPts val="1600"/>
              </a:lnSpc>
              <a:buNone/>
            </a:pPr>
            <a:r>
              <a:rPr lang="en-US" sz="1600" dirty="0">
                <a:solidFill>
                  <a:srgbClr val="464646"/>
                </a:solidFill>
                <a:latin typeface="DM Sans Semi Bold" pitchFamily="34" charset="0"/>
                <a:ea typeface="DM Sans Semi Bold" pitchFamily="34" charset="-122"/>
                <a:cs typeface="DM Sans Semi Bold" pitchFamily="34" charset="-120"/>
              </a:rPr>
              <a:t>3</a:t>
            </a:r>
            <a:endParaRPr lang="en-US" sz="1600" dirty="0"/>
          </a:p>
        </p:txBody>
      </p:sp>
      <p:sp>
        <p:nvSpPr>
          <p:cNvPr id="16" name="Text 13"/>
          <p:cNvSpPr/>
          <p:nvPr/>
        </p:nvSpPr>
        <p:spPr>
          <a:xfrm>
            <a:off x="9799796" y="8707874"/>
            <a:ext cx="1736050" cy="216932"/>
          </a:xfrm>
          <a:prstGeom prst="rect">
            <a:avLst/>
          </a:prstGeom>
          <a:noFill/>
          <a:ln/>
        </p:spPr>
        <p:txBody>
          <a:bodyPr wrap="none" lIns="0" tIns="0" rIns="0" bIns="0" rtlCol="0" anchor="t"/>
          <a:lstStyle/>
          <a:p>
            <a:pPr algn="l" indent="0" marL="0">
              <a:lnSpc>
                <a:spcPts val="1700"/>
              </a:lnSpc>
              <a:buNone/>
            </a:pPr>
            <a:r>
              <a:rPr lang="en-US" sz="1350" dirty="0">
                <a:solidFill>
                  <a:srgbClr val="464646"/>
                </a:solidFill>
                <a:latin typeface="DM Sans Semi Bold" pitchFamily="34" charset="0"/>
                <a:ea typeface="DM Sans Semi Bold" pitchFamily="34" charset="-122"/>
                <a:cs typeface="DM Sans Semi Bold" pitchFamily="34" charset="-120"/>
              </a:rPr>
              <a:t>Community Support</a:t>
            </a:r>
            <a:endParaRPr lang="en-US" sz="1350" dirty="0"/>
          </a:p>
        </p:txBody>
      </p:sp>
      <p:sp>
        <p:nvSpPr>
          <p:cNvPr id="17" name="Text 14"/>
          <p:cNvSpPr/>
          <p:nvPr/>
        </p:nvSpPr>
        <p:spPr>
          <a:xfrm>
            <a:off x="9799796" y="9008031"/>
            <a:ext cx="4205764" cy="222052"/>
          </a:xfrm>
          <a:prstGeom prst="rect">
            <a:avLst/>
          </a:prstGeom>
          <a:noFill/>
          <a:ln/>
        </p:spPr>
        <p:txBody>
          <a:bodyPr wrap="none" lIns="0" tIns="0" rIns="0" bIns="0" rtlCol="0" anchor="t"/>
          <a:lstStyle/>
          <a:p>
            <a:pPr algn="l" indent="0" marL="0">
              <a:lnSpc>
                <a:spcPts val="1700"/>
              </a:lnSpc>
              <a:buNone/>
            </a:pPr>
            <a:r>
              <a:rPr lang="en-US" sz="1050" dirty="0">
                <a:solidFill>
                  <a:srgbClr val="464646"/>
                </a:solidFill>
                <a:latin typeface="Inter Medium" pitchFamily="34" charset="0"/>
                <a:ea typeface="Inter Medium" pitchFamily="34" charset="-122"/>
                <a:cs typeface="Inter Medium" pitchFamily="34" charset="-120"/>
              </a:rPr>
              <a:t>Large, active community for problem-solving and innovation.</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4730" y="547330"/>
            <a:ext cx="4962525" cy="620316"/>
          </a:xfrm>
          <a:prstGeom prst="rect">
            <a:avLst/>
          </a:prstGeom>
          <a:noFill/>
          <a:ln/>
        </p:spPr>
        <p:txBody>
          <a:bodyPr wrap="none" lIns="0" tIns="0" rIns="0" bIns="0" rtlCol="0" anchor="t"/>
          <a:lstStyle/>
          <a:p>
            <a:pPr algn="l" indent="0" marL="0">
              <a:lnSpc>
                <a:spcPts val="4850"/>
              </a:lnSpc>
              <a:buNone/>
            </a:pPr>
            <a:r>
              <a:rPr lang="en-US" sz="3900" dirty="0">
                <a:solidFill>
                  <a:srgbClr val="030303"/>
                </a:solidFill>
                <a:latin typeface="DM Sans Semi Bold" pitchFamily="34" charset="0"/>
                <a:ea typeface="DM Sans Semi Bold" pitchFamily="34" charset="-122"/>
                <a:cs typeface="DM Sans Semi Bold" pitchFamily="34" charset="-120"/>
              </a:rPr>
              <a:t>Python Basics</a:t>
            </a:r>
            <a:endParaRPr lang="en-US" sz="3900" dirty="0"/>
          </a:p>
        </p:txBody>
      </p:sp>
      <p:pic>
        <p:nvPicPr>
          <p:cNvPr id="4" name="Image 1" descr="preencoded.png">    </p:cNvPr>
          <p:cNvPicPr>
            <a:picLocks noChangeAspect="1"/>
          </p:cNvPicPr>
          <p:nvPr/>
        </p:nvPicPr>
        <p:blipFill>
          <a:blip r:embed="rId2"/>
          <a:stretch>
            <a:fillRect/>
          </a:stretch>
        </p:blipFill>
        <p:spPr>
          <a:xfrm>
            <a:off x="694730" y="1465302"/>
            <a:ext cx="496253" cy="496253"/>
          </a:xfrm>
          <a:prstGeom prst="rect">
            <a:avLst/>
          </a:prstGeom>
        </p:spPr>
      </p:pic>
      <p:sp>
        <p:nvSpPr>
          <p:cNvPr id="5" name="Text 1"/>
          <p:cNvSpPr/>
          <p:nvPr/>
        </p:nvSpPr>
        <p:spPr>
          <a:xfrm>
            <a:off x="1439108" y="1583055"/>
            <a:ext cx="2754392" cy="310158"/>
          </a:xfrm>
          <a:prstGeom prst="rect">
            <a:avLst/>
          </a:prstGeom>
          <a:noFill/>
          <a:ln/>
        </p:spPr>
        <p:txBody>
          <a:bodyPr wrap="none" lIns="0" tIns="0" rIns="0" bIns="0" rtlCol="0" anchor="t"/>
          <a:lstStyle/>
          <a:p>
            <a:pPr algn="l" indent="0" marL="0">
              <a:lnSpc>
                <a:spcPts val="2400"/>
              </a:lnSpc>
              <a:buNone/>
            </a:pPr>
            <a:r>
              <a:rPr lang="en-US" sz="1950" dirty="0">
                <a:solidFill>
                  <a:srgbClr val="464646"/>
                </a:solidFill>
                <a:latin typeface="DM Sans Semi Bold" pitchFamily="34" charset="0"/>
                <a:ea typeface="DM Sans Semi Bold" pitchFamily="34" charset="-122"/>
                <a:cs typeface="DM Sans Semi Bold" pitchFamily="34" charset="-120"/>
              </a:rPr>
              <a:t>Variables &amp; Data Types</a:t>
            </a:r>
            <a:endParaRPr lang="en-US" sz="1950" dirty="0"/>
          </a:p>
        </p:txBody>
      </p:sp>
      <p:sp>
        <p:nvSpPr>
          <p:cNvPr id="6" name="Text 2"/>
          <p:cNvSpPr/>
          <p:nvPr/>
        </p:nvSpPr>
        <p:spPr>
          <a:xfrm>
            <a:off x="1439108" y="2012275"/>
            <a:ext cx="7010162" cy="635079"/>
          </a:xfrm>
          <a:prstGeom prst="rect">
            <a:avLst/>
          </a:prstGeom>
          <a:noFill/>
          <a:ln/>
        </p:spPr>
        <p:txBody>
          <a:bodyPr wrap="squar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Fundamental to storing information like numbers, strings, and booleans. Python's dynamic typing simplifies declaration.</a:t>
            </a:r>
            <a:endParaRPr lang="en-US" sz="1550" dirty="0"/>
          </a:p>
        </p:txBody>
      </p:sp>
      <p:pic>
        <p:nvPicPr>
          <p:cNvPr id="7" name="Image 2" descr="preencoded.png">    </p:cNvPr>
          <p:cNvPicPr>
            <a:picLocks noChangeAspect="1"/>
          </p:cNvPicPr>
          <p:nvPr/>
        </p:nvPicPr>
        <p:blipFill>
          <a:blip r:embed="rId3"/>
          <a:stretch>
            <a:fillRect/>
          </a:stretch>
        </p:blipFill>
        <p:spPr>
          <a:xfrm>
            <a:off x="694730" y="3143607"/>
            <a:ext cx="496253" cy="496253"/>
          </a:xfrm>
          <a:prstGeom prst="rect">
            <a:avLst/>
          </a:prstGeom>
        </p:spPr>
      </p:pic>
      <p:sp>
        <p:nvSpPr>
          <p:cNvPr id="8" name="Text 3"/>
          <p:cNvSpPr/>
          <p:nvPr/>
        </p:nvSpPr>
        <p:spPr>
          <a:xfrm>
            <a:off x="1439108" y="3261360"/>
            <a:ext cx="2481263" cy="310158"/>
          </a:xfrm>
          <a:prstGeom prst="rect">
            <a:avLst/>
          </a:prstGeom>
          <a:noFill/>
          <a:ln/>
        </p:spPr>
        <p:txBody>
          <a:bodyPr wrap="none" lIns="0" tIns="0" rIns="0" bIns="0" rtlCol="0" anchor="t"/>
          <a:lstStyle/>
          <a:p>
            <a:pPr algn="l" indent="0" marL="0">
              <a:lnSpc>
                <a:spcPts val="2400"/>
              </a:lnSpc>
              <a:buNone/>
            </a:pPr>
            <a:r>
              <a:rPr lang="en-US" sz="1950" dirty="0">
                <a:solidFill>
                  <a:srgbClr val="464646"/>
                </a:solidFill>
                <a:latin typeface="DM Sans Semi Bold" pitchFamily="34" charset="0"/>
                <a:ea typeface="DM Sans Semi Bold" pitchFamily="34" charset="-122"/>
                <a:cs typeface="DM Sans Semi Bold" pitchFamily="34" charset="-120"/>
              </a:rPr>
              <a:t>Control Flow</a:t>
            </a:r>
            <a:endParaRPr lang="en-US" sz="1950" dirty="0"/>
          </a:p>
        </p:txBody>
      </p:sp>
      <p:sp>
        <p:nvSpPr>
          <p:cNvPr id="9" name="Text 4"/>
          <p:cNvSpPr/>
          <p:nvPr/>
        </p:nvSpPr>
        <p:spPr>
          <a:xfrm>
            <a:off x="1439108" y="3690580"/>
            <a:ext cx="7010162" cy="635079"/>
          </a:xfrm>
          <a:prstGeom prst="rect">
            <a:avLst/>
          </a:prstGeom>
          <a:noFill/>
          <a:ln/>
        </p:spPr>
        <p:txBody>
          <a:bodyPr wrap="squar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Uses </a:t>
            </a:r>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if/else</a:t>
            </a:r>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 statements for conditional execution and </a:t>
            </a:r>
            <a:pPr algn="l" indent="0" marL="0">
              <a:lnSpc>
                <a:spcPts val="2500"/>
              </a:lnSpc>
              <a:buNone/>
            </a:pPr>
            <a:r>
              <a:rPr lang="en-US" sz="1550" b="1" dirty="0">
                <a:solidFill>
                  <a:srgbClr val="464646"/>
                </a:solidFill>
                <a:latin typeface="Inter Medium" pitchFamily="34" charset="0"/>
                <a:ea typeface="Inter Medium" pitchFamily="34" charset="-122"/>
                <a:cs typeface="Inter Medium" pitchFamily="34" charset="-120"/>
              </a:rPr>
              <a:t>for/while</a:t>
            </a:r>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 loops for repetitive tasks, vital for algorithm logic.</a:t>
            </a:r>
            <a:endParaRPr lang="en-US" sz="1550" dirty="0"/>
          </a:p>
        </p:txBody>
      </p:sp>
      <p:pic>
        <p:nvPicPr>
          <p:cNvPr id="10" name="Image 3" descr="preencoded.png">    </p:cNvPr>
          <p:cNvPicPr>
            <a:picLocks noChangeAspect="1"/>
          </p:cNvPicPr>
          <p:nvPr/>
        </p:nvPicPr>
        <p:blipFill>
          <a:blip r:embed="rId4"/>
          <a:stretch>
            <a:fillRect/>
          </a:stretch>
        </p:blipFill>
        <p:spPr>
          <a:xfrm>
            <a:off x="694730" y="4821912"/>
            <a:ext cx="496253" cy="496253"/>
          </a:xfrm>
          <a:prstGeom prst="rect">
            <a:avLst/>
          </a:prstGeom>
        </p:spPr>
      </p:pic>
      <p:sp>
        <p:nvSpPr>
          <p:cNvPr id="11" name="Text 5"/>
          <p:cNvSpPr/>
          <p:nvPr/>
        </p:nvSpPr>
        <p:spPr>
          <a:xfrm>
            <a:off x="1439108" y="4939665"/>
            <a:ext cx="2508647" cy="310158"/>
          </a:xfrm>
          <a:prstGeom prst="rect">
            <a:avLst/>
          </a:prstGeom>
          <a:noFill/>
          <a:ln/>
        </p:spPr>
        <p:txBody>
          <a:bodyPr wrap="none" lIns="0" tIns="0" rIns="0" bIns="0" rtlCol="0" anchor="t"/>
          <a:lstStyle/>
          <a:p>
            <a:pPr algn="l" indent="0" marL="0">
              <a:lnSpc>
                <a:spcPts val="2400"/>
              </a:lnSpc>
              <a:buNone/>
            </a:pPr>
            <a:r>
              <a:rPr lang="en-US" sz="1950" dirty="0">
                <a:solidFill>
                  <a:srgbClr val="464646"/>
                </a:solidFill>
                <a:latin typeface="DM Sans Semi Bold" pitchFamily="34" charset="0"/>
                <a:ea typeface="DM Sans Semi Bold" pitchFamily="34" charset="-122"/>
                <a:cs typeface="DM Sans Semi Bold" pitchFamily="34" charset="-120"/>
              </a:rPr>
              <a:t>Functions &amp; Modules</a:t>
            </a:r>
            <a:endParaRPr lang="en-US" sz="1950" dirty="0"/>
          </a:p>
        </p:txBody>
      </p:sp>
      <p:sp>
        <p:nvSpPr>
          <p:cNvPr id="12" name="Text 6"/>
          <p:cNvSpPr/>
          <p:nvPr/>
        </p:nvSpPr>
        <p:spPr>
          <a:xfrm>
            <a:off x="1439108" y="5368885"/>
            <a:ext cx="7010162" cy="635079"/>
          </a:xfrm>
          <a:prstGeom prst="rect">
            <a:avLst/>
          </a:prstGeom>
          <a:noFill/>
          <a:ln/>
        </p:spPr>
        <p:txBody>
          <a:bodyPr wrap="squar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Reusable blocks of code (functions) and organised collections of functions (modules) enhance code efficiency and structure.</a:t>
            </a:r>
            <a:endParaRPr lang="en-US" sz="1550" dirty="0"/>
          </a:p>
        </p:txBody>
      </p:sp>
      <p:pic>
        <p:nvPicPr>
          <p:cNvPr id="13" name="Image 4" descr="preencoded.png">    </p:cNvPr>
          <p:cNvPicPr>
            <a:picLocks noChangeAspect="1"/>
          </p:cNvPicPr>
          <p:nvPr/>
        </p:nvPicPr>
        <p:blipFill>
          <a:blip r:embed="rId5"/>
          <a:stretch>
            <a:fillRect/>
          </a:stretch>
        </p:blipFill>
        <p:spPr>
          <a:xfrm>
            <a:off x="694730" y="6500217"/>
            <a:ext cx="496253" cy="496253"/>
          </a:xfrm>
          <a:prstGeom prst="rect">
            <a:avLst/>
          </a:prstGeom>
        </p:spPr>
      </p:pic>
      <p:sp>
        <p:nvSpPr>
          <p:cNvPr id="14" name="Text 7"/>
          <p:cNvSpPr/>
          <p:nvPr/>
        </p:nvSpPr>
        <p:spPr>
          <a:xfrm>
            <a:off x="1439108" y="6617970"/>
            <a:ext cx="2481263" cy="310158"/>
          </a:xfrm>
          <a:prstGeom prst="rect">
            <a:avLst/>
          </a:prstGeom>
          <a:noFill/>
          <a:ln/>
        </p:spPr>
        <p:txBody>
          <a:bodyPr wrap="none" lIns="0" tIns="0" rIns="0" bIns="0" rtlCol="0" anchor="t"/>
          <a:lstStyle/>
          <a:p>
            <a:pPr algn="l" indent="0" marL="0">
              <a:lnSpc>
                <a:spcPts val="2400"/>
              </a:lnSpc>
              <a:buNone/>
            </a:pPr>
            <a:r>
              <a:rPr lang="en-US" sz="1950" dirty="0">
                <a:solidFill>
                  <a:srgbClr val="464646"/>
                </a:solidFill>
                <a:latin typeface="DM Sans Semi Bold" pitchFamily="34" charset="0"/>
                <a:ea typeface="DM Sans Semi Bold" pitchFamily="34" charset="-122"/>
                <a:cs typeface="DM Sans Semi Bold" pitchFamily="34" charset="-120"/>
              </a:rPr>
              <a:t>Data Structures</a:t>
            </a:r>
            <a:endParaRPr lang="en-US" sz="1950" dirty="0"/>
          </a:p>
        </p:txBody>
      </p:sp>
      <p:sp>
        <p:nvSpPr>
          <p:cNvPr id="15" name="Text 8"/>
          <p:cNvSpPr/>
          <p:nvPr/>
        </p:nvSpPr>
        <p:spPr>
          <a:xfrm>
            <a:off x="1439108" y="7047190"/>
            <a:ext cx="7010162" cy="635079"/>
          </a:xfrm>
          <a:prstGeom prst="rect">
            <a:avLst/>
          </a:prstGeom>
          <a:noFill/>
          <a:ln/>
        </p:spPr>
        <p:txBody>
          <a:bodyPr wrap="square" lIns="0" tIns="0" rIns="0" bIns="0" rtlCol="0" anchor="t"/>
          <a:lstStyle/>
          <a:p>
            <a:pPr algn="l" indent="0" marL="0">
              <a:lnSpc>
                <a:spcPts val="2500"/>
              </a:lnSpc>
              <a:buNone/>
            </a:pPr>
            <a:r>
              <a:rPr lang="en-US" sz="1550" dirty="0">
                <a:solidFill>
                  <a:srgbClr val="464646"/>
                </a:solidFill>
                <a:latin typeface="Inter Medium" pitchFamily="34" charset="0"/>
                <a:ea typeface="Inter Medium" pitchFamily="34" charset="-122"/>
                <a:cs typeface="Inter Medium" pitchFamily="34" charset="-120"/>
              </a:rPr>
              <a:t>Python's built-in lists, dictionaries, and sets are crucial for organising and manipulating data effectively in ML pipelines.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3648" y="622935"/>
            <a:ext cx="5232559" cy="547807"/>
          </a:xfrm>
          <a:prstGeom prst="rect">
            <a:avLst/>
          </a:prstGeom>
          <a:noFill/>
          <a:ln/>
        </p:spPr>
        <p:txBody>
          <a:bodyPr wrap="none" lIns="0" tIns="0" rIns="0" bIns="0" rtlCol="0" anchor="t"/>
          <a:lstStyle/>
          <a:p>
            <a:pPr algn="l" indent="0" marL="0">
              <a:lnSpc>
                <a:spcPts val="4300"/>
              </a:lnSpc>
              <a:buNone/>
            </a:pPr>
            <a:r>
              <a:rPr lang="en-US" sz="3450" dirty="0">
                <a:solidFill>
                  <a:srgbClr val="030303"/>
                </a:solidFill>
                <a:latin typeface="DM Sans Semi Bold" pitchFamily="34" charset="0"/>
                <a:ea typeface="DM Sans Semi Bold" pitchFamily="34" charset="-122"/>
                <a:cs typeface="DM Sans Semi Bold" pitchFamily="34" charset="-120"/>
              </a:rPr>
              <a:t>Control Flow Statements</a:t>
            </a:r>
            <a:endParaRPr lang="en-US" sz="3450" dirty="0"/>
          </a:p>
        </p:txBody>
      </p:sp>
      <p:sp>
        <p:nvSpPr>
          <p:cNvPr id="4" name="Text 1"/>
          <p:cNvSpPr/>
          <p:nvPr/>
        </p:nvSpPr>
        <p:spPr>
          <a:xfrm>
            <a:off x="613648" y="1433632"/>
            <a:ext cx="7916704" cy="561023"/>
          </a:xfrm>
          <a:prstGeom prst="rect">
            <a:avLst/>
          </a:prstGeom>
          <a:noFill/>
          <a:ln/>
        </p:spPr>
        <p:txBody>
          <a:bodyPr wrap="square" lIns="0" tIns="0" rIns="0" bIns="0" rtlCol="0" anchor="t"/>
          <a:lstStyle/>
          <a:p>
            <a:pPr algn="l" indent="0" marL="0">
              <a:lnSpc>
                <a:spcPts val="2200"/>
              </a:lnSpc>
              <a:buNone/>
            </a:pPr>
            <a:r>
              <a:rPr lang="en-US" sz="1350" dirty="0">
                <a:solidFill>
                  <a:srgbClr val="464646"/>
                </a:solidFill>
                <a:latin typeface="Inter Medium" pitchFamily="34" charset="0"/>
                <a:ea typeface="Inter Medium" pitchFamily="34" charset="-122"/>
                <a:cs typeface="Inter Medium" pitchFamily="34" charset="-120"/>
              </a:rPr>
              <a:t>Control flow statements are fundamental in Python, enabling programmes to make decisions, execute tasks repeatedly, and manage the order of operations based on conditions.</a:t>
            </a:r>
            <a:endParaRPr lang="en-US" sz="1350" dirty="0"/>
          </a:p>
        </p:txBody>
      </p:sp>
      <p:pic>
        <p:nvPicPr>
          <p:cNvPr id="5" name="Image 1" descr="preencoded.png">    </p:cNvPr>
          <p:cNvPicPr>
            <a:picLocks noChangeAspect="1"/>
          </p:cNvPicPr>
          <p:nvPr/>
        </p:nvPicPr>
        <p:blipFill>
          <a:blip r:embed="rId2"/>
          <a:stretch>
            <a:fillRect/>
          </a:stretch>
        </p:blipFill>
        <p:spPr>
          <a:xfrm>
            <a:off x="613648" y="2191822"/>
            <a:ext cx="7916704" cy="701278"/>
          </a:xfrm>
          <a:prstGeom prst="rect">
            <a:avLst/>
          </a:prstGeom>
        </p:spPr>
      </p:pic>
      <p:sp>
        <p:nvSpPr>
          <p:cNvPr id="6" name="Text 2"/>
          <p:cNvSpPr/>
          <p:nvPr/>
        </p:nvSpPr>
        <p:spPr>
          <a:xfrm>
            <a:off x="788908" y="3068360"/>
            <a:ext cx="2584252" cy="273963"/>
          </a:xfrm>
          <a:prstGeom prst="rect">
            <a:avLst/>
          </a:prstGeom>
          <a:noFill/>
          <a:ln/>
        </p:spPr>
        <p:txBody>
          <a:bodyPr wrap="none" lIns="0" tIns="0" rIns="0" bIns="0" rtlCol="0" anchor="t"/>
          <a:lstStyle/>
          <a:p>
            <a:pPr algn="l" indent="0" marL="0">
              <a:lnSpc>
                <a:spcPts val="2150"/>
              </a:lnSpc>
              <a:buNone/>
            </a:pPr>
            <a:r>
              <a:rPr lang="en-US" sz="1700" dirty="0">
                <a:solidFill>
                  <a:srgbClr val="464646"/>
                </a:solidFill>
                <a:latin typeface="DM Sans Semi Bold" pitchFamily="34" charset="0"/>
                <a:ea typeface="DM Sans Semi Bold" pitchFamily="34" charset="-122"/>
                <a:cs typeface="DM Sans Semi Bold" pitchFamily="34" charset="-120"/>
              </a:rPr>
              <a:t>Conditional (if-elif-else)</a:t>
            </a:r>
            <a:endParaRPr lang="en-US" sz="1700" dirty="0"/>
          </a:p>
        </p:txBody>
      </p:sp>
      <p:sp>
        <p:nvSpPr>
          <p:cNvPr id="7" name="Text 3"/>
          <p:cNvSpPr/>
          <p:nvPr/>
        </p:nvSpPr>
        <p:spPr>
          <a:xfrm>
            <a:off x="788908" y="3447455"/>
            <a:ext cx="7566184" cy="280511"/>
          </a:xfrm>
          <a:prstGeom prst="rect">
            <a:avLst/>
          </a:prstGeom>
          <a:noFill/>
          <a:ln/>
        </p:spPr>
        <p:txBody>
          <a:bodyPr wrap="none" lIns="0" tIns="0" rIns="0" bIns="0" rtlCol="0" anchor="t"/>
          <a:lstStyle/>
          <a:p>
            <a:pPr algn="l" indent="0" marL="0">
              <a:lnSpc>
                <a:spcPts val="2200"/>
              </a:lnSpc>
              <a:buNone/>
            </a:pPr>
            <a:r>
              <a:rPr lang="en-US" sz="1350" dirty="0">
                <a:solidFill>
                  <a:srgbClr val="464646"/>
                </a:solidFill>
                <a:latin typeface="Inter Medium" pitchFamily="34" charset="0"/>
                <a:ea typeface="Inter Medium" pitchFamily="34" charset="-122"/>
                <a:cs typeface="Inter Medium" pitchFamily="34" charset="-120"/>
              </a:rPr>
              <a:t>Execute specific blocks of code only when certain conditions are met.</a:t>
            </a:r>
            <a:endParaRPr lang="en-US" sz="1350" dirty="0"/>
          </a:p>
        </p:txBody>
      </p:sp>
      <p:pic>
        <p:nvPicPr>
          <p:cNvPr id="8" name="Image 2" descr="preencoded.png">    </p:cNvPr>
          <p:cNvPicPr>
            <a:picLocks noChangeAspect="1"/>
          </p:cNvPicPr>
          <p:nvPr/>
        </p:nvPicPr>
        <p:blipFill>
          <a:blip r:embed="rId3"/>
          <a:stretch>
            <a:fillRect/>
          </a:stretch>
        </p:blipFill>
        <p:spPr>
          <a:xfrm>
            <a:off x="613648" y="3903226"/>
            <a:ext cx="7916704" cy="701278"/>
          </a:xfrm>
          <a:prstGeom prst="rect">
            <a:avLst/>
          </a:prstGeom>
        </p:spPr>
      </p:pic>
      <p:sp>
        <p:nvSpPr>
          <p:cNvPr id="9" name="Text 4"/>
          <p:cNvSpPr/>
          <p:nvPr/>
        </p:nvSpPr>
        <p:spPr>
          <a:xfrm>
            <a:off x="788908" y="4779764"/>
            <a:ext cx="2191583" cy="273963"/>
          </a:xfrm>
          <a:prstGeom prst="rect">
            <a:avLst/>
          </a:prstGeom>
          <a:noFill/>
          <a:ln/>
        </p:spPr>
        <p:txBody>
          <a:bodyPr wrap="none" lIns="0" tIns="0" rIns="0" bIns="0" rtlCol="0" anchor="t"/>
          <a:lstStyle/>
          <a:p>
            <a:pPr algn="l" indent="0" marL="0">
              <a:lnSpc>
                <a:spcPts val="2150"/>
              </a:lnSpc>
              <a:buNone/>
            </a:pPr>
            <a:r>
              <a:rPr lang="en-US" sz="1700" dirty="0">
                <a:solidFill>
                  <a:srgbClr val="464646"/>
                </a:solidFill>
                <a:latin typeface="DM Sans Semi Bold" pitchFamily="34" charset="0"/>
                <a:ea typeface="DM Sans Semi Bold" pitchFamily="34" charset="-122"/>
                <a:cs typeface="DM Sans Semi Bold" pitchFamily="34" charset="-120"/>
              </a:rPr>
              <a:t>Looping (for &amp; while)</a:t>
            </a:r>
            <a:endParaRPr lang="en-US" sz="1700" dirty="0"/>
          </a:p>
        </p:txBody>
      </p:sp>
      <p:sp>
        <p:nvSpPr>
          <p:cNvPr id="10" name="Text 5"/>
          <p:cNvSpPr/>
          <p:nvPr/>
        </p:nvSpPr>
        <p:spPr>
          <a:xfrm>
            <a:off x="788908" y="5158859"/>
            <a:ext cx="7566184" cy="561023"/>
          </a:xfrm>
          <a:prstGeom prst="rect">
            <a:avLst/>
          </a:prstGeom>
          <a:noFill/>
          <a:ln/>
        </p:spPr>
        <p:txBody>
          <a:bodyPr wrap="square" lIns="0" tIns="0" rIns="0" bIns="0" rtlCol="0" anchor="t"/>
          <a:lstStyle/>
          <a:p>
            <a:pPr algn="l" indent="0" marL="0">
              <a:lnSpc>
                <a:spcPts val="2200"/>
              </a:lnSpc>
              <a:buNone/>
            </a:pPr>
            <a:r>
              <a:rPr lang="en-US" sz="1350" dirty="0">
                <a:solidFill>
                  <a:srgbClr val="464646"/>
                </a:solidFill>
                <a:latin typeface="Inter Medium" pitchFamily="34" charset="0"/>
                <a:ea typeface="Inter Medium" pitchFamily="34" charset="-122"/>
                <a:cs typeface="Inter Medium" pitchFamily="34" charset="-120"/>
              </a:rPr>
              <a:t>Repeat a block of code multiple times, either for a fixed number of iterations or until a condition is false.</a:t>
            </a:r>
            <a:endParaRPr lang="en-US" sz="1350" dirty="0"/>
          </a:p>
        </p:txBody>
      </p:sp>
      <p:pic>
        <p:nvPicPr>
          <p:cNvPr id="11" name="Image 3" descr="preencoded.png">    </p:cNvPr>
          <p:cNvPicPr>
            <a:picLocks noChangeAspect="1"/>
          </p:cNvPicPr>
          <p:nvPr/>
        </p:nvPicPr>
        <p:blipFill>
          <a:blip r:embed="rId4"/>
          <a:stretch>
            <a:fillRect/>
          </a:stretch>
        </p:blipFill>
        <p:spPr>
          <a:xfrm>
            <a:off x="613648" y="5895142"/>
            <a:ext cx="7916704" cy="701278"/>
          </a:xfrm>
          <a:prstGeom prst="rect">
            <a:avLst/>
          </a:prstGeom>
        </p:spPr>
      </p:pic>
      <p:sp>
        <p:nvSpPr>
          <p:cNvPr id="12" name="Text 6"/>
          <p:cNvSpPr/>
          <p:nvPr/>
        </p:nvSpPr>
        <p:spPr>
          <a:xfrm>
            <a:off x="788908" y="6771680"/>
            <a:ext cx="2637234" cy="273963"/>
          </a:xfrm>
          <a:prstGeom prst="rect">
            <a:avLst/>
          </a:prstGeom>
          <a:noFill/>
          <a:ln/>
        </p:spPr>
        <p:txBody>
          <a:bodyPr wrap="none" lIns="0" tIns="0" rIns="0" bIns="0" rtlCol="0" anchor="t"/>
          <a:lstStyle/>
          <a:p>
            <a:pPr algn="l" indent="0" marL="0">
              <a:lnSpc>
                <a:spcPts val="2150"/>
              </a:lnSpc>
              <a:buNone/>
            </a:pPr>
            <a:r>
              <a:rPr lang="en-US" sz="1700" dirty="0">
                <a:solidFill>
                  <a:srgbClr val="464646"/>
                </a:solidFill>
                <a:latin typeface="DM Sans Semi Bold" pitchFamily="34" charset="0"/>
                <a:ea typeface="DM Sans Semi Bold" pitchFamily="34" charset="-122"/>
                <a:cs typeface="DM Sans Semi Bold" pitchFamily="34" charset="-120"/>
              </a:rPr>
              <a:t>Jump (break &amp; continue)</a:t>
            </a:r>
            <a:endParaRPr lang="en-US" sz="1700" dirty="0"/>
          </a:p>
        </p:txBody>
      </p:sp>
      <p:sp>
        <p:nvSpPr>
          <p:cNvPr id="13" name="Text 7"/>
          <p:cNvSpPr/>
          <p:nvPr/>
        </p:nvSpPr>
        <p:spPr>
          <a:xfrm>
            <a:off x="788908" y="7150775"/>
            <a:ext cx="7566184" cy="280511"/>
          </a:xfrm>
          <a:prstGeom prst="rect">
            <a:avLst/>
          </a:prstGeom>
          <a:noFill/>
          <a:ln/>
        </p:spPr>
        <p:txBody>
          <a:bodyPr wrap="none" lIns="0" tIns="0" rIns="0" bIns="0" rtlCol="0" anchor="t"/>
          <a:lstStyle/>
          <a:p>
            <a:pPr algn="l" indent="0" marL="0">
              <a:lnSpc>
                <a:spcPts val="2200"/>
              </a:lnSpc>
              <a:buNone/>
            </a:pPr>
            <a:r>
              <a:rPr lang="en-US" sz="1350" dirty="0">
                <a:solidFill>
                  <a:srgbClr val="464646"/>
                </a:solidFill>
                <a:latin typeface="Inter Medium" pitchFamily="34" charset="0"/>
                <a:ea typeface="Inter Medium" pitchFamily="34" charset="-122"/>
                <a:cs typeface="Inter Medium" pitchFamily="34" charset="-120"/>
              </a:rPr>
              <a:t>Alter the normal flow within loops, allowing early exits or skipping current iterations.</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96835" y="311825"/>
            <a:ext cx="3520678"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Data Structures in Python</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Python's versatility in handling diverse data types is largely attributed to its powerful built-in data structures, essential for efficient data organisation and manipulation in Machine Learning applications.</a:t>
            </a:r>
            <a:endParaRPr lang="en-US" sz="850" dirty="0"/>
          </a:p>
        </p:txBody>
      </p:sp>
      <p:sp>
        <p:nvSpPr>
          <p:cNvPr id="4" name="Shape 2"/>
          <p:cNvSpPr/>
          <p:nvPr/>
        </p:nvSpPr>
        <p:spPr>
          <a:xfrm>
            <a:off x="396835" y="1356717"/>
            <a:ext cx="6861691" cy="60960"/>
          </a:xfrm>
          <a:prstGeom prst="roundRect">
            <a:avLst>
              <a:gd name="adj" fmla="val 27907"/>
            </a:avLst>
          </a:prstGeom>
          <a:solidFill>
            <a:srgbClr val="1C9770"/>
          </a:solidFill>
          <a:ln/>
        </p:spPr>
      </p:sp>
      <p:sp>
        <p:nvSpPr>
          <p:cNvPr id="5" name="Shape 3"/>
          <p:cNvSpPr/>
          <p:nvPr/>
        </p:nvSpPr>
        <p:spPr>
          <a:xfrm>
            <a:off x="3657540" y="1201936"/>
            <a:ext cx="340162" cy="340162"/>
          </a:xfrm>
          <a:prstGeom prst="roundRect">
            <a:avLst>
              <a:gd name="adj" fmla="val 268813"/>
            </a:avLst>
          </a:prstGeom>
          <a:solidFill>
            <a:srgbClr val="1C9770"/>
          </a:solidFill>
          <a:ln/>
        </p:spPr>
      </p:sp>
      <p:pic>
        <p:nvPicPr>
          <p:cNvPr id="6" name="Image 0" descr="preencoded.png">    </p:cNvPr>
          <p:cNvPicPr>
            <a:picLocks noChangeAspect="1"/>
          </p:cNvPicPr>
          <p:nvPr/>
        </p:nvPicPr>
        <p:blipFill>
          <a:blip r:embed="rId1"/>
          <a:stretch>
            <a:fillRect/>
          </a:stretch>
        </p:blipFill>
        <p:spPr>
          <a:xfrm>
            <a:off x="3759577" y="1286947"/>
            <a:ext cx="136088" cy="170021"/>
          </a:xfrm>
          <a:prstGeom prst="rect">
            <a:avLst/>
          </a:prstGeom>
        </p:spPr>
      </p:pic>
      <p:sp>
        <p:nvSpPr>
          <p:cNvPr id="7" name="Text 4"/>
          <p:cNvSpPr/>
          <p:nvPr/>
        </p:nvSpPr>
        <p:spPr>
          <a:xfrm>
            <a:off x="525423" y="1655445"/>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Lists</a:t>
            </a:r>
            <a:endParaRPr lang="en-US" sz="1100" dirty="0"/>
          </a:p>
        </p:txBody>
      </p:sp>
      <p:sp>
        <p:nvSpPr>
          <p:cNvPr id="8" name="Text 5"/>
          <p:cNvSpPr/>
          <p:nvPr/>
        </p:nvSpPr>
        <p:spPr>
          <a:xfrm>
            <a:off x="525423" y="1900595"/>
            <a:ext cx="6604516"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Ordered, mutable collections allowing duplicate elements, ideal for dynamic data series.</a:t>
            </a:r>
            <a:endParaRPr lang="en-US" sz="850" dirty="0"/>
          </a:p>
        </p:txBody>
      </p:sp>
      <p:sp>
        <p:nvSpPr>
          <p:cNvPr id="9" name="Shape 6"/>
          <p:cNvSpPr/>
          <p:nvPr/>
        </p:nvSpPr>
        <p:spPr>
          <a:xfrm>
            <a:off x="7371874" y="1356717"/>
            <a:ext cx="6861691" cy="60960"/>
          </a:xfrm>
          <a:prstGeom prst="roundRect">
            <a:avLst>
              <a:gd name="adj" fmla="val 27907"/>
            </a:avLst>
          </a:prstGeom>
          <a:solidFill>
            <a:srgbClr val="1C9770"/>
          </a:solidFill>
          <a:ln/>
        </p:spPr>
      </p:sp>
      <p:sp>
        <p:nvSpPr>
          <p:cNvPr id="10" name="Shape 7"/>
          <p:cNvSpPr/>
          <p:nvPr/>
        </p:nvSpPr>
        <p:spPr>
          <a:xfrm>
            <a:off x="10632579" y="1201936"/>
            <a:ext cx="340162" cy="340162"/>
          </a:xfrm>
          <a:prstGeom prst="roundRect">
            <a:avLst>
              <a:gd name="adj" fmla="val 268813"/>
            </a:avLst>
          </a:prstGeom>
          <a:solidFill>
            <a:srgbClr val="1C9770"/>
          </a:solidFill>
          <a:ln/>
        </p:spPr>
      </p:sp>
      <p:pic>
        <p:nvPicPr>
          <p:cNvPr id="11" name="Image 1" descr="preencoded.png">    </p:cNvPr>
          <p:cNvPicPr>
            <a:picLocks noChangeAspect="1"/>
          </p:cNvPicPr>
          <p:nvPr/>
        </p:nvPicPr>
        <p:blipFill>
          <a:blip r:embed="rId2"/>
          <a:stretch>
            <a:fillRect/>
          </a:stretch>
        </p:blipFill>
        <p:spPr>
          <a:xfrm>
            <a:off x="10734615" y="1286947"/>
            <a:ext cx="136088" cy="170021"/>
          </a:xfrm>
          <a:prstGeom prst="rect">
            <a:avLst/>
          </a:prstGeom>
        </p:spPr>
      </p:pic>
      <p:sp>
        <p:nvSpPr>
          <p:cNvPr id="12" name="Text 8"/>
          <p:cNvSpPr/>
          <p:nvPr/>
        </p:nvSpPr>
        <p:spPr>
          <a:xfrm>
            <a:off x="7500461" y="1655445"/>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Tuples</a:t>
            </a:r>
            <a:endParaRPr lang="en-US" sz="1100" dirty="0"/>
          </a:p>
        </p:txBody>
      </p:sp>
      <p:sp>
        <p:nvSpPr>
          <p:cNvPr id="13" name="Text 9"/>
          <p:cNvSpPr/>
          <p:nvPr/>
        </p:nvSpPr>
        <p:spPr>
          <a:xfrm>
            <a:off x="7500461" y="1900595"/>
            <a:ext cx="6604516"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Ordered, immutable collections, suitable for fixed sequences of items where data integrity is crucial.</a:t>
            </a:r>
            <a:endParaRPr lang="en-US" sz="850" dirty="0"/>
          </a:p>
        </p:txBody>
      </p:sp>
      <p:sp>
        <p:nvSpPr>
          <p:cNvPr id="14" name="Shape 10"/>
          <p:cNvSpPr/>
          <p:nvPr/>
        </p:nvSpPr>
        <p:spPr>
          <a:xfrm>
            <a:off x="396835" y="2478762"/>
            <a:ext cx="6861691" cy="60960"/>
          </a:xfrm>
          <a:prstGeom prst="roundRect">
            <a:avLst>
              <a:gd name="adj" fmla="val 27907"/>
            </a:avLst>
          </a:prstGeom>
          <a:solidFill>
            <a:srgbClr val="1C9770"/>
          </a:solidFill>
          <a:ln/>
        </p:spPr>
      </p:sp>
      <p:sp>
        <p:nvSpPr>
          <p:cNvPr id="15" name="Shape 11"/>
          <p:cNvSpPr/>
          <p:nvPr/>
        </p:nvSpPr>
        <p:spPr>
          <a:xfrm>
            <a:off x="3657540" y="2323981"/>
            <a:ext cx="340162" cy="340162"/>
          </a:xfrm>
          <a:prstGeom prst="roundRect">
            <a:avLst>
              <a:gd name="adj" fmla="val 268813"/>
            </a:avLst>
          </a:prstGeom>
          <a:solidFill>
            <a:srgbClr val="1C9770"/>
          </a:solidFill>
          <a:ln/>
        </p:spPr>
      </p:sp>
      <p:pic>
        <p:nvPicPr>
          <p:cNvPr id="16" name="Image 2" descr="preencoded.png">    </p:cNvPr>
          <p:cNvPicPr>
            <a:picLocks noChangeAspect="1"/>
          </p:cNvPicPr>
          <p:nvPr/>
        </p:nvPicPr>
        <p:blipFill>
          <a:blip r:embed="rId3"/>
          <a:stretch>
            <a:fillRect/>
          </a:stretch>
        </p:blipFill>
        <p:spPr>
          <a:xfrm>
            <a:off x="3759577" y="2408992"/>
            <a:ext cx="136088" cy="170021"/>
          </a:xfrm>
          <a:prstGeom prst="rect">
            <a:avLst/>
          </a:prstGeom>
        </p:spPr>
      </p:pic>
      <p:sp>
        <p:nvSpPr>
          <p:cNvPr id="17" name="Text 12"/>
          <p:cNvSpPr/>
          <p:nvPr/>
        </p:nvSpPr>
        <p:spPr>
          <a:xfrm>
            <a:off x="525423" y="2777490"/>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Dictionaries</a:t>
            </a:r>
            <a:endParaRPr lang="en-US" sz="1100" dirty="0"/>
          </a:p>
        </p:txBody>
      </p:sp>
      <p:sp>
        <p:nvSpPr>
          <p:cNvPr id="18" name="Text 13"/>
          <p:cNvSpPr/>
          <p:nvPr/>
        </p:nvSpPr>
        <p:spPr>
          <a:xfrm>
            <a:off x="525423" y="3022640"/>
            <a:ext cx="6604516"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Unordered collections of unique key-value pairs, perfect for mapping and quick data retrieval.</a:t>
            </a:r>
            <a:endParaRPr lang="en-US" sz="850" dirty="0"/>
          </a:p>
        </p:txBody>
      </p:sp>
      <p:sp>
        <p:nvSpPr>
          <p:cNvPr id="19" name="Shape 14"/>
          <p:cNvSpPr/>
          <p:nvPr/>
        </p:nvSpPr>
        <p:spPr>
          <a:xfrm>
            <a:off x="7371874" y="2478762"/>
            <a:ext cx="6861691" cy="60960"/>
          </a:xfrm>
          <a:prstGeom prst="roundRect">
            <a:avLst>
              <a:gd name="adj" fmla="val 27907"/>
            </a:avLst>
          </a:prstGeom>
          <a:solidFill>
            <a:srgbClr val="1C9770"/>
          </a:solidFill>
          <a:ln/>
        </p:spPr>
      </p:sp>
      <p:sp>
        <p:nvSpPr>
          <p:cNvPr id="20" name="Shape 15"/>
          <p:cNvSpPr/>
          <p:nvPr/>
        </p:nvSpPr>
        <p:spPr>
          <a:xfrm>
            <a:off x="10632579" y="2323981"/>
            <a:ext cx="340162" cy="340162"/>
          </a:xfrm>
          <a:prstGeom prst="roundRect">
            <a:avLst>
              <a:gd name="adj" fmla="val 268813"/>
            </a:avLst>
          </a:prstGeom>
          <a:solidFill>
            <a:srgbClr val="1C9770"/>
          </a:solidFill>
          <a:ln/>
        </p:spPr>
      </p:sp>
      <p:pic>
        <p:nvPicPr>
          <p:cNvPr id="21" name="Image 3" descr="preencoded.png">    </p:cNvPr>
          <p:cNvPicPr>
            <a:picLocks noChangeAspect="1"/>
          </p:cNvPicPr>
          <p:nvPr/>
        </p:nvPicPr>
        <p:blipFill>
          <a:blip r:embed="rId4"/>
          <a:stretch>
            <a:fillRect/>
          </a:stretch>
        </p:blipFill>
        <p:spPr>
          <a:xfrm>
            <a:off x="10734615" y="2408992"/>
            <a:ext cx="136088" cy="170021"/>
          </a:xfrm>
          <a:prstGeom prst="rect">
            <a:avLst/>
          </a:prstGeom>
        </p:spPr>
      </p:pic>
      <p:sp>
        <p:nvSpPr>
          <p:cNvPr id="22" name="Text 16"/>
          <p:cNvSpPr/>
          <p:nvPr/>
        </p:nvSpPr>
        <p:spPr>
          <a:xfrm>
            <a:off x="7500461" y="2777490"/>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Sets</a:t>
            </a:r>
            <a:endParaRPr lang="en-US" sz="1100" dirty="0"/>
          </a:p>
        </p:txBody>
      </p:sp>
      <p:sp>
        <p:nvSpPr>
          <p:cNvPr id="23" name="Text 17"/>
          <p:cNvSpPr/>
          <p:nvPr/>
        </p:nvSpPr>
        <p:spPr>
          <a:xfrm>
            <a:off x="7500461" y="3022640"/>
            <a:ext cx="6604516"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Unordered collections of unique elements, useful for membership testing and eliminating duplicates.</a:t>
            </a:r>
            <a:endParaRPr lang="en-US" sz="850" dirty="0"/>
          </a:p>
        </p:txBody>
      </p:sp>
      <p:pic>
        <p:nvPicPr>
          <p:cNvPr id="24" name="Image 4" descr="preencoded.png">    </p:cNvPr>
          <p:cNvPicPr>
            <a:picLocks noChangeAspect="1"/>
          </p:cNvPicPr>
          <p:nvPr/>
        </p:nvPicPr>
        <p:blipFill>
          <a:blip r:embed="rId5"/>
          <a:stretch>
            <a:fillRect/>
          </a:stretch>
        </p:blipFill>
        <p:spPr>
          <a:xfrm>
            <a:off x="396835" y="3460194"/>
            <a:ext cx="8619411" cy="58974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60308"/>
          </a:xfrm>
          <a:prstGeom prst="rect">
            <a:avLst/>
          </a:prstGeom>
        </p:spPr>
      </p:pic>
      <p:sp>
        <p:nvSpPr>
          <p:cNvPr id="3" name="Text 0"/>
          <p:cNvSpPr/>
          <p:nvPr/>
        </p:nvSpPr>
        <p:spPr>
          <a:xfrm>
            <a:off x="688896" y="3013234"/>
            <a:ext cx="6790492" cy="848678"/>
          </a:xfrm>
          <a:prstGeom prst="rect">
            <a:avLst/>
          </a:prstGeom>
          <a:noFill/>
          <a:ln/>
        </p:spPr>
        <p:txBody>
          <a:bodyPr wrap="none" lIns="0" tIns="0" rIns="0" bIns="0" rtlCol="0" anchor="t"/>
          <a:lstStyle/>
          <a:p>
            <a:pPr algn="l" indent="0" marL="0">
              <a:lnSpc>
                <a:spcPts val="6650"/>
              </a:lnSpc>
              <a:buNone/>
            </a:pPr>
            <a:r>
              <a:rPr lang="en-US" sz="5300" dirty="0">
                <a:solidFill>
                  <a:srgbClr val="030303"/>
                </a:solidFill>
                <a:latin typeface="DM Sans Semi Bold" pitchFamily="34" charset="0"/>
                <a:ea typeface="DM Sans Semi Bold" pitchFamily="34" charset="-122"/>
                <a:cs typeface="DM Sans Semi Bold" pitchFamily="34" charset="-120"/>
              </a:rPr>
              <a:t>Python Variables</a:t>
            </a:r>
            <a:endParaRPr lang="en-US" sz="5300" dirty="0"/>
          </a:p>
        </p:txBody>
      </p:sp>
      <p:sp>
        <p:nvSpPr>
          <p:cNvPr id="4" name="Text 1"/>
          <p:cNvSpPr/>
          <p:nvPr/>
        </p:nvSpPr>
        <p:spPr>
          <a:xfrm>
            <a:off x="688896" y="4157067"/>
            <a:ext cx="13252609" cy="629603"/>
          </a:xfrm>
          <a:prstGeom prst="rect">
            <a:avLst/>
          </a:prstGeom>
          <a:noFill/>
          <a:ln/>
        </p:spPr>
        <p:txBody>
          <a:bodyPr wrap="square" lIns="0" tIns="0" rIns="0" bIns="0" rtlCol="0" anchor="t"/>
          <a:lstStyle/>
          <a:p>
            <a:pPr algn="l" indent="0" marL="0">
              <a:lnSpc>
                <a:spcPts val="2450"/>
              </a:lnSpc>
              <a:buNone/>
            </a:pPr>
            <a:r>
              <a:rPr lang="en-US" sz="1500" dirty="0">
                <a:solidFill>
                  <a:srgbClr val="464646"/>
                </a:solidFill>
                <a:latin typeface="Inter Medium" pitchFamily="34" charset="0"/>
                <a:ea typeface="Inter Medium" pitchFamily="34" charset="-122"/>
                <a:cs typeface="Inter Medium" pitchFamily="34" charset="-120"/>
              </a:rPr>
              <a:t>In Python, variables are named locations that store data, acting as containers for values. Unlike some other languages, Python is dynamically typed, meaning you don't need to declare a variable's type explicitly.</a:t>
            </a:r>
            <a:endParaRPr lang="en-US" sz="1500" dirty="0"/>
          </a:p>
        </p:txBody>
      </p:sp>
      <p:sp>
        <p:nvSpPr>
          <p:cNvPr id="5" name="Shape 2"/>
          <p:cNvSpPr/>
          <p:nvPr/>
        </p:nvSpPr>
        <p:spPr>
          <a:xfrm>
            <a:off x="688896" y="5008007"/>
            <a:ext cx="4319111" cy="590431"/>
          </a:xfrm>
          <a:prstGeom prst="roundRect">
            <a:avLst>
              <a:gd name="adj" fmla="val 480043"/>
            </a:avLst>
          </a:prstGeom>
          <a:solidFill>
            <a:srgbClr val="F2EEEE"/>
          </a:solidFill>
          <a:ln/>
        </p:spPr>
      </p:sp>
      <p:sp>
        <p:nvSpPr>
          <p:cNvPr id="6" name="Text 3"/>
          <p:cNvSpPr/>
          <p:nvPr/>
        </p:nvSpPr>
        <p:spPr>
          <a:xfrm>
            <a:off x="885706" y="5795248"/>
            <a:ext cx="2460308" cy="307419"/>
          </a:xfrm>
          <a:prstGeom prst="rect">
            <a:avLst/>
          </a:prstGeom>
          <a:noFill/>
          <a:ln/>
        </p:spPr>
        <p:txBody>
          <a:bodyPr wrap="none" lIns="0" tIns="0" rIns="0" bIns="0" rtlCol="0" anchor="t"/>
          <a:lstStyle/>
          <a:p>
            <a:pPr algn="l" indent="0" marL="0">
              <a:lnSpc>
                <a:spcPts val="2400"/>
              </a:lnSpc>
              <a:buNone/>
            </a:pPr>
            <a:r>
              <a:rPr lang="en-US" sz="1900" dirty="0">
                <a:solidFill>
                  <a:srgbClr val="464646"/>
                </a:solidFill>
                <a:latin typeface="DM Sans Semi Bold" pitchFamily="34" charset="0"/>
                <a:ea typeface="DM Sans Semi Bold" pitchFamily="34" charset="-122"/>
                <a:cs typeface="DM Sans Semi Bold" pitchFamily="34" charset="-120"/>
              </a:rPr>
              <a:t>Dynamic Typing</a:t>
            </a:r>
            <a:endParaRPr lang="en-US" sz="1900" dirty="0"/>
          </a:p>
        </p:txBody>
      </p:sp>
      <p:sp>
        <p:nvSpPr>
          <p:cNvPr id="7" name="Text 4"/>
          <p:cNvSpPr/>
          <p:nvPr/>
        </p:nvSpPr>
        <p:spPr>
          <a:xfrm>
            <a:off x="885706" y="6220658"/>
            <a:ext cx="3925491" cy="944404"/>
          </a:xfrm>
          <a:prstGeom prst="rect">
            <a:avLst/>
          </a:prstGeom>
          <a:noFill/>
          <a:ln/>
        </p:spPr>
        <p:txBody>
          <a:bodyPr wrap="square" lIns="0" tIns="0" rIns="0" bIns="0" rtlCol="0" anchor="t"/>
          <a:lstStyle/>
          <a:p>
            <a:pPr algn="l" indent="0" marL="0">
              <a:lnSpc>
                <a:spcPts val="2450"/>
              </a:lnSpc>
              <a:buNone/>
            </a:pPr>
            <a:r>
              <a:rPr lang="en-US" sz="1500" dirty="0">
                <a:solidFill>
                  <a:srgbClr val="464646"/>
                </a:solidFill>
                <a:latin typeface="Inter Medium" pitchFamily="34" charset="0"/>
                <a:ea typeface="Inter Medium" pitchFamily="34" charset="-122"/>
                <a:cs typeface="Inter Medium" pitchFamily="34" charset="-120"/>
              </a:rPr>
              <a:t>Python automatically infers the data type based on the value assigned, allowing for flexible and quick development.</a:t>
            </a:r>
            <a:endParaRPr lang="en-US" sz="1500" dirty="0"/>
          </a:p>
        </p:txBody>
      </p:sp>
      <p:sp>
        <p:nvSpPr>
          <p:cNvPr id="8" name="Shape 5"/>
          <p:cNvSpPr/>
          <p:nvPr/>
        </p:nvSpPr>
        <p:spPr>
          <a:xfrm>
            <a:off x="5155525" y="5008007"/>
            <a:ext cx="4319230" cy="590431"/>
          </a:xfrm>
          <a:prstGeom prst="roundRect">
            <a:avLst>
              <a:gd name="adj" fmla="val 480043"/>
            </a:avLst>
          </a:prstGeom>
          <a:solidFill>
            <a:srgbClr val="F2EEEE"/>
          </a:solidFill>
          <a:ln/>
        </p:spPr>
      </p:sp>
      <p:sp>
        <p:nvSpPr>
          <p:cNvPr id="9" name="Text 6"/>
          <p:cNvSpPr/>
          <p:nvPr/>
        </p:nvSpPr>
        <p:spPr>
          <a:xfrm>
            <a:off x="5352336" y="5795248"/>
            <a:ext cx="3390781" cy="307419"/>
          </a:xfrm>
          <a:prstGeom prst="rect">
            <a:avLst/>
          </a:prstGeom>
          <a:noFill/>
          <a:ln/>
        </p:spPr>
        <p:txBody>
          <a:bodyPr wrap="none" lIns="0" tIns="0" rIns="0" bIns="0" rtlCol="0" anchor="t"/>
          <a:lstStyle/>
          <a:p>
            <a:pPr algn="l" indent="0" marL="0">
              <a:lnSpc>
                <a:spcPts val="2400"/>
              </a:lnSpc>
              <a:buNone/>
            </a:pPr>
            <a:r>
              <a:rPr lang="en-US" sz="1900" dirty="0">
                <a:solidFill>
                  <a:srgbClr val="464646"/>
                </a:solidFill>
                <a:latin typeface="DM Sans Semi Bold" pitchFamily="34" charset="0"/>
                <a:ea typeface="DM Sans Semi Bold" pitchFamily="34" charset="-122"/>
                <a:cs typeface="DM Sans Semi Bold" pitchFamily="34" charset="-120"/>
              </a:rPr>
              <a:t>Assignment &amp; Reassignment</a:t>
            </a:r>
            <a:endParaRPr lang="en-US" sz="1900" dirty="0"/>
          </a:p>
        </p:txBody>
      </p:sp>
      <p:sp>
        <p:nvSpPr>
          <p:cNvPr id="10" name="Text 7"/>
          <p:cNvSpPr/>
          <p:nvPr/>
        </p:nvSpPr>
        <p:spPr>
          <a:xfrm>
            <a:off x="5352336" y="6220658"/>
            <a:ext cx="3925610" cy="967264"/>
          </a:xfrm>
          <a:prstGeom prst="rect">
            <a:avLst/>
          </a:prstGeom>
          <a:noFill/>
          <a:ln/>
        </p:spPr>
        <p:txBody>
          <a:bodyPr wrap="square" lIns="0" tIns="0" rIns="0" bIns="0" rtlCol="0" anchor="t"/>
          <a:lstStyle/>
          <a:p>
            <a:pPr algn="l" indent="0" marL="0">
              <a:lnSpc>
                <a:spcPts val="2450"/>
              </a:lnSpc>
              <a:buNone/>
            </a:pPr>
            <a:r>
              <a:rPr lang="en-US" sz="1500" dirty="0">
                <a:solidFill>
                  <a:srgbClr val="464646"/>
                </a:solidFill>
                <a:latin typeface="Inter Medium" pitchFamily="34" charset="0"/>
                <a:ea typeface="Inter Medium" pitchFamily="34" charset="-122"/>
                <a:cs typeface="Inter Medium" pitchFamily="34" charset="-120"/>
              </a:rPr>
              <a:t>Values are assigned using the </a:t>
            </a:r>
            <a:pPr algn="l" indent="0" marL="0">
              <a:lnSpc>
                <a:spcPts val="2450"/>
              </a:lnSpc>
              <a:buNone/>
            </a:pPr>
            <a:r>
              <a:rPr lang="en-US" sz="1500" dirty="0">
                <a:solidFill>
                  <a:srgbClr val="464646"/>
                </a:solidFill>
                <a:highlight>
                  <a:srgbClr val="D4F7EC"/>
                </a:highlight>
                <a:latin typeface="Consolas" pitchFamily="34" charset="0"/>
                <a:ea typeface="Consolas" pitchFamily="34" charset="-122"/>
                <a:cs typeface="Consolas" pitchFamily="34" charset="-120"/>
              </a:rPr>
              <a:t>=</a:t>
            </a:r>
            <a:pPr algn="l" indent="0" marL="0">
              <a:lnSpc>
                <a:spcPts val="2450"/>
              </a:lnSpc>
              <a:buNone/>
            </a:pPr>
            <a:r>
              <a:rPr lang="en-US" sz="1500" dirty="0">
                <a:solidFill>
                  <a:srgbClr val="464646"/>
                </a:solidFill>
                <a:latin typeface="Inter Medium" pitchFamily="34" charset="0"/>
                <a:ea typeface="Inter Medium" pitchFamily="34" charset="-122"/>
                <a:cs typeface="Inter Medium" pitchFamily="34" charset="-120"/>
              </a:rPr>
              <a:t> operator. Variables can be easily reassigned to hold different data types or values.</a:t>
            </a:r>
            <a:endParaRPr lang="en-US" sz="1500" dirty="0"/>
          </a:p>
        </p:txBody>
      </p:sp>
      <p:sp>
        <p:nvSpPr>
          <p:cNvPr id="11" name="Shape 8"/>
          <p:cNvSpPr/>
          <p:nvPr/>
        </p:nvSpPr>
        <p:spPr>
          <a:xfrm>
            <a:off x="9622274" y="5008007"/>
            <a:ext cx="4319230" cy="590431"/>
          </a:xfrm>
          <a:prstGeom prst="roundRect">
            <a:avLst>
              <a:gd name="adj" fmla="val 480043"/>
            </a:avLst>
          </a:prstGeom>
          <a:solidFill>
            <a:srgbClr val="F2EEEE"/>
          </a:solidFill>
          <a:ln/>
        </p:spPr>
      </p:sp>
      <p:sp>
        <p:nvSpPr>
          <p:cNvPr id="12" name="Text 9"/>
          <p:cNvSpPr/>
          <p:nvPr/>
        </p:nvSpPr>
        <p:spPr>
          <a:xfrm>
            <a:off x="9819084" y="5795248"/>
            <a:ext cx="2594372" cy="307419"/>
          </a:xfrm>
          <a:prstGeom prst="rect">
            <a:avLst/>
          </a:prstGeom>
          <a:noFill/>
          <a:ln/>
        </p:spPr>
        <p:txBody>
          <a:bodyPr wrap="none" lIns="0" tIns="0" rIns="0" bIns="0" rtlCol="0" anchor="t"/>
          <a:lstStyle/>
          <a:p>
            <a:pPr algn="l" indent="0" marL="0">
              <a:lnSpc>
                <a:spcPts val="2400"/>
              </a:lnSpc>
              <a:buNone/>
            </a:pPr>
            <a:r>
              <a:rPr lang="en-US" sz="1900" dirty="0">
                <a:solidFill>
                  <a:srgbClr val="464646"/>
                </a:solidFill>
                <a:latin typeface="DM Sans Semi Bold" pitchFamily="34" charset="0"/>
                <a:ea typeface="DM Sans Semi Bold" pitchFamily="34" charset="-122"/>
                <a:cs typeface="DM Sans Semi Bold" pitchFamily="34" charset="-120"/>
              </a:rPr>
              <a:t>Memory Management</a:t>
            </a:r>
            <a:endParaRPr lang="en-US" sz="1900" dirty="0"/>
          </a:p>
        </p:txBody>
      </p:sp>
      <p:sp>
        <p:nvSpPr>
          <p:cNvPr id="13" name="Text 10"/>
          <p:cNvSpPr/>
          <p:nvPr/>
        </p:nvSpPr>
        <p:spPr>
          <a:xfrm>
            <a:off x="9819084" y="6220658"/>
            <a:ext cx="3925610" cy="1259205"/>
          </a:xfrm>
          <a:prstGeom prst="rect">
            <a:avLst/>
          </a:prstGeom>
          <a:noFill/>
          <a:ln/>
        </p:spPr>
        <p:txBody>
          <a:bodyPr wrap="square" lIns="0" tIns="0" rIns="0" bIns="0" rtlCol="0" anchor="t"/>
          <a:lstStyle/>
          <a:p>
            <a:pPr algn="l" indent="0" marL="0">
              <a:lnSpc>
                <a:spcPts val="2450"/>
              </a:lnSpc>
              <a:buNone/>
            </a:pPr>
            <a:r>
              <a:rPr lang="en-US" sz="1500" dirty="0">
                <a:solidFill>
                  <a:srgbClr val="464646"/>
                </a:solidFill>
                <a:latin typeface="Inter Medium" pitchFamily="34" charset="0"/>
                <a:ea typeface="Inter Medium" pitchFamily="34" charset="-122"/>
                <a:cs typeface="Inter Medium" pitchFamily="34" charset="-120"/>
              </a:rPr>
              <a:t>Python handles memory allocation and deallocation automatically, simplifying development and reducing common errors.</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1127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Lists in Python</a:t>
            </a:r>
            <a:endParaRPr lang="en-US" sz="4450" dirty="0"/>
          </a:p>
        </p:txBody>
      </p:sp>
      <p:sp>
        <p:nvSpPr>
          <p:cNvPr id="4" name="Text 1"/>
          <p:cNvSpPr/>
          <p:nvPr/>
        </p:nvSpPr>
        <p:spPr>
          <a:xfrm>
            <a:off x="793790" y="1760220"/>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Python lists are versatile, ordered, and mutable collections, fundamental for handling sequences of data in Machine Learning applications.</a:t>
            </a:r>
            <a:endParaRPr lang="en-US" sz="1750" dirty="0"/>
          </a:p>
        </p:txBody>
      </p:sp>
      <p:sp>
        <p:nvSpPr>
          <p:cNvPr id="5" name="Shape 2"/>
          <p:cNvSpPr/>
          <p:nvPr/>
        </p:nvSpPr>
        <p:spPr>
          <a:xfrm>
            <a:off x="793790" y="3104078"/>
            <a:ext cx="3664744" cy="2456617"/>
          </a:xfrm>
          <a:prstGeom prst="roundRect">
            <a:avLst>
              <a:gd name="adj" fmla="val 5956"/>
            </a:avLst>
          </a:prstGeom>
          <a:noFill/>
          <a:ln w="30480">
            <a:solidFill>
              <a:srgbClr val="D8D4D4"/>
            </a:solidFill>
            <a:prstDash val="solid"/>
          </a:ln>
        </p:spPr>
      </p:sp>
      <p:sp>
        <p:nvSpPr>
          <p:cNvPr id="6" name="Shape 3"/>
          <p:cNvSpPr/>
          <p:nvPr/>
        </p:nvSpPr>
        <p:spPr>
          <a:xfrm>
            <a:off x="763310" y="3104078"/>
            <a:ext cx="121920" cy="2456617"/>
          </a:xfrm>
          <a:prstGeom prst="roundRect">
            <a:avLst>
              <a:gd name="adj" fmla="val 27907"/>
            </a:avLst>
          </a:prstGeom>
          <a:solidFill>
            <a:srgbClr val="1C9770"/>
          </a:solidFill>
          <a:ln/>
        </p:spPr>
      </p:sp>
      <p:sp>
        <p:nvSpPr>
          <p:cNvPr id="7" name="Text 4"/>
          <p:cNvSpPr/>
          <p:nvPr/>
        </p:nvSpPr>
        <p:spPr>
          <a:xfrm>
            <a:off x="1142524" y="33613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Ordered &amp; Indexed</a:t>
            </a:r>
            <a:endParaRPr lang="en-US" sz="2200" dirty="0"/>
          </a:p>
        </p:txBody>
      </p:sp>
      <p:sp>
        <p:nvSpPr>
          <p:cNvPr id="8" name="Text 5"/>
          <p:cNvSpPr/>
          <p:nvPr/>
        </p:nvSpPr>
        <p:spPr>
          <a:xfrm>
            <a:off x="1142524" y="3851791"/>
            <a:ext cx="3058716"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Elements maintain their insertion order and can be accessed efficiently using numerical indices.</a:t>
            </a:r>
            <a:endParaRPr lang="en-US" sz="1750" dirty="0"/>
          </a:p>
        </p:txBody>
      </p:sp>
      <p:sp>
        <p:nvSpPr>
          <p:cNvPr id="9" name="Shape 6"/>
          <p:cNvSpPr/>
          <p:nvPr/>
        </p:nvSpPr>
        <p:spPr>
          <a:xfrm>
            <a:off x="4685348" y="3104078"/>
            <a:ext cx="3664863" cy="2456617"/>
          </a:xfrm>
          <a:prstGeom prst="roundRect">
            <a:avLst>
              <a:gd name="adj" fmla="val 5956"/>
            </a:avLst>
          </a:prstGeom>
          <a:noFill/>
          <a:ln w="30480">
            <a:solidFill>
              <a:srgbClr val="D8D4D4"/>
            </a:solidFill>
            <a:prstDash val="solid"/>
          </a:ln>
        </p:spPr>
      </p:sp>
      <p:sp>
        <p:nvSpPr>
          <p:cNvPr id="10" name="Shape 7"/>
          <p:cNvSpPr/>
          <p:nvPr/>
        </p:nvSpPr>
        <p:spPr>
          <a:xfrm>
            <a:off x="4654868" y="3104078"/>
            <a:ext cx="121920" cy="2456617"/>
          </a:xfrm>
          <a:prstGeom prst="roundRect">
            <a:avLst>
              <a:gd name="adj" fmla="val 27907"/>
            </a:avLst>
          </a:prstGeom>
          <a:solidFill>
            <a:srgbClr val="1C9770"/>
          </a:solidFill>
          <a:ln/>
        </p:spPr>
      </p:sp>
      <p:sp>
        <p:nvSpPr>
          <p:cNvPr id="11" name="Text 8"/>
          <p:cNvSpPr/>
          <p:nvPr/>
        </p:nvSpPr>
        <p:spPr>
          <a:xfrm>
            <a:off x="5034082" y="33613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Mutable Collections</a:t>
            </a:r>
            <a:endParaRPr lang="en-US" sz="2200" dirty="0"/>
          </a:p>
        </p:txBody>
      </p:sp>
      <p:sp>
        <p:nvSpPr>
          <p:cNvPr id="12" name="Text 9"/>
          <p:cNvSpPr/>
          <p:nvPr/>
        </p:nvSpPr>
        <p:spPr>
          <a:xfrm>
            <a:off x="5034082" y="3851791"/>
            <a:ext cx="3058835"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Lists are highly flexible; elements can be added, removed, or modified after the list is created.</a:t>
            </a:r>
            <a:endParaRPr lang="en-US" sz="1750" dirty="0"/>
          </a:p>
        </p:txBody>
      </p:sp>
      <p:sp>
        <p:nvSpPr>
          <p:cNvPr id="13" name="Shape 10"/>
          <p:cNvSpPr/>
          <p:nvPr/>
        </p:nvSpPr>
        <p:spPr>
          <a:xfrm>
            <a:off x="793790" y="5787509"/>
            <a:ext cx="7556421" cy="1730812"/>
          </a:xfrm>
          <a:prstGeom prst="roundRect">
            <a:avLst>
              <a:gd name="adj" fmla="val 8453"/>
            </a:avLst>
          </a:prstGeom>
          <a:noFill/>
          <a:ln w="30480">
            <a:solidFill>
              <a:srgbClr val="D8D4D4"/>
            </a:solidFill>
            <a:prstDash val="solid"/>
          </a:ln>
        </p:spPr>
      </p:sp>
      <p:sp>
        <p:nvSpPr>
          <p:cNvPr id="14" name="Shape 11"/>
          <p:cNvSpPr/>
          <p:nvPr/>
        </p:nvSpPr>
        <p:spPr>
          <a:xfrm>
            <a:off x="763310" y="5787509"/>
            <a:ext cx="121920" cy="1730812"/>
          </a:xfrm>
          <a:prstGeom prst="roundRect">
            <a:avLst>
              <a:gd name="adj" fmla="val 27907"/>
            </a:avLst>
          </a:prstGeom>
          <a:solidFill>
            <a:srgbClr val="1C9770"/>
          </a:solidFill>
          <a:ln/>
        </p:spPr>
      </p:sp>
      <p:sp>
        <p:nvSpPr>
          <p:cNvPr id="15" name="Text 12"/>
          <p:cNvSpPr/>
          <p:nvPr/>
        </p:nvSpPr>
        <p:spPr>
          <a:xfrm>
            <a:off x="1142524" y="604480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Versatile Usage</a:t>
            </a:r>
            <a:endParaRPr lang="en-US" sz="2200" dirty="0"/>
          </a:p>
        </p:txBody>
      </p:sp>
      <p:sp>
        <p:nvSpPr>
          <p:cNvPr id="16" name="Text 13"/>
          <p:cNvSpPr/>
          <p:nvPr/>
        </p:nvSpPr>
        <p:spPr>
          <a:xfrm>
            <a:off x="1142524" y="6535222"/>
            <a:ext cx="6950393"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Can store diverse data types, making them ideal for datasets, feature arrays, and more in ML.</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1127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Tuples in Python</a:t>
            </a:r>
            <a:endParaRPr lang="en-US" sz="4450" dirty="0"/>
          </a:p>
        </p:txBody>
      </p:sp>
      <p:sp>
        <p:nvSpPr>
          <p:cNvPr id="4" name="Text 1"/>
          <p:cNvSpPr/>
          <p:nvPr/>
        </p:nvSpPr>
        <p:spPr>
          <a:xfrm>
            <a:off x="6280190" y="1760220"/>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Tuples in Python are ordered, immutable collections of items, crucial for ensuring data integrity in Machine Learning models and statistical analyses.</a:t>
            </a:r>
            <a:endParaRPr lang="en-US" sz="1750" dirty="0"/>
          </a:p>
        </p:txBody>
      </p:sp>
      <p:sp>
        <p:nvSpPr>
          <p:cNvPr id="5" name="Shape 2"/>
          <p:cNvSpPr/>
          <p:nvPr/>
        </p:nvSpPr>
        <p:spPr>
          <a:xfrm>
            <a:off x="6280190" y="3104078"/>
            <a:ext cx="3664744" cy="2456617"/>
          </a:xfrm>
          <a:prstGeom prst="roundRect">
            <a:avLst>
              <a:gd name="adj" fmla="val 1385"/>
            </a:avLst>
          </a:prstGeom>
          <a:noFill/>
          <a:ln w="30480">
            <a:solidFill>
              <a:srgbClr val="D8D4D4"/>
            </a:solidFill>
            <a:prstDash val="solid"/>
          </a:ln>
        </p:spPr>
      </p:sp>
      <p:sp>
        <p:nvSpPr>
          <p:cNvPr id="6" name="Text 3"/>
          <p:cNvSpPr/>
          <p:nvPr/>
        </p:nvSpPr>
        <p:spPr>
          <a:xfrm>
            <a:off x="6537484" y="33613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Immutable Nature</a:t>
            </a:r>
            <a:endParaRPr lang="en-US" sz="2200" dirty="0"/>
          </a:p>
        </p:txBody>
      </p:sp>
      <p:sp>
        <p:nvSpPr>
          <p:cNvPr id="7" name="Text 4"/>
          <p:cNvSpPr/>
          <p:nvPr/>
        </p:nvSpPr>
        <p:spPr>
          <a:xfrm>
            <a:off x="6537484" y="3851791"/>
            <a:ext cx="3150156"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Once created, elements in a tuple cannot be changed, ensuring data consistency for fixed datasets.</a:t>
            </a:r>
            <a:endParaRPr lang="en-US" sz="1750" dirty="0"/>
          </a:p>
        </p:txBody>
      </p:sp>
      <p:sp>
        <p:nvSpPr>
          <p:cNvPr id="8" name="Shape 5"/>
          <p:cNvSpPr/>
          <p:nvPr/>
        </p:nvSpPr>
        <p:spPr>
          <a:xfrm>
            <a:off x="10171748" y="3104078"/>
            <a:ext cx="3664863" cy="2456617"/>
          </a:xfrm>
          <a:prstGeom prst="roundRect">
            <a:avLst>
              <a:gd name="adj" fmla="val 1385"/>
            </a:avLst>
          </a:prstGeom>
          <a:noFill/>
          <a:ln w="30480">
            <a:solidFill>
              <a:srgbClr val="D8D4D4"/>
            </a:solidFill>
            <a:prstDash val="solid"/>
          </a:ln>
        </p:spPr>
      </p:sp>
      <p:sp>
        <p:nvSpPr>
          <p:cNvPr id="9" name="Text 6"/>
          <p:cNvSpPr/>
          <p:nvPr/>
        </p:nvSpPr>
        <p:spPr>
          <a:xfrm>
            <a:off x="10429042" y="33613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Ordered Sequence</a:t>
            </a:r>
            <a:endParaRPr lang="en-US" sz="2200" dirty="0"/>
          </a:p>
        </p:txBody>
      </p:sp>
      <p:sp>
        <p:nvSpPr>
          <p:cNvPr id="10" name="Text 7"/>
          <p:cNvSpPr/>
          <p:nvPr/>
        </p:nvSpPr>
        <p:spPr>
          <a:xfrm>
            <a:off x="10429042" y="3851791"/>
            <a:ext cx="3150275"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Elements maintain their defined order, allowing reliable access through indexing, similar to lists.</a:t>
            </a:r>
            <a:endParaRPr lang="en-US" sz="1750" dirty="0"/>
          </a:p>
        </p:txBody>
      </p:sp>
      <p:sp>
        <p:nvSpPr>
          <p:cNvPr id="11" name="Shape 8"/>
          <p:cNvSpPr/>
          <p:nvPr/>
        </p:nvSpPr>
        <p:spPr>
          <a:xfrm>
            <a:off x="6280190" y="5787509"/>
            <a:ext cx="7556421" cy="1730812"/>
          </a:xfrm>
          <a:prstGeom prst="roundRect">
            <a:avLst>
              <a:gd name="adj" fmla="val 1966"/>
            </a:avLst>
          </a:prstGeom>
          <a:noFill/>
          <a:ln w="30480">
            <a:solidFill>
              <a:srgbClr val="D8D4D4"/>
            </a:solidFill>
            <a:prstDash val="solid"/>
          </a:ln>
        </p:spPr>
      </p:sp>
      <p:sp>
        <p:nvSpPr>
          <p:cNvPr id="12" name="Text 9"/>
          <p:cNvSpPr/>
          <p:nvPr/>
        </p:nvSpPr>
        <p:spPr>
          <a:xfrm>
            <a:off x="6537484" y="604480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Heterogeneous Data</a:t>
            </a:r>
            <a:endParaRPr lang="en-US" sz="2200" dirty="0"/>
          </a:p>
        </p:txBody>
      </p:sp>
      <p:sp>
        <p:nvSpPr>
          <p:cNvPr id="13" name="Text 10"/>
          <p:cNvSpPr/>
          <p:nvPr/>
        </p:nvSpPr>
        <p:spPr>
          <a:xfrm>
            <a:off x="6537484" y="6535222"/>
            <a:ext cx="704183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Tuples can store a mix of data types, like numbers, strings, and other objects, in a single collection.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Sets in Python</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Sets in Python are versatile, unordered collections of unique elements, crucial for tasks requiring efficient membership testing and the elimination of duplicate data in Machine Learning contexts.</a:t>
            </a:r>
            <a:endParaRPr lang="en-US" sz="850" dirty="0"/>
          </a:p>
        </p:txBody>
      </p:sp>
      <p:sp>
        <p:nvSpPr>
          <p:cNvPr id="4" name="Shape 2"/>
          <p:cNvSpPr/>
          <p:nvPr/>
        </p:nvSpPr>
        <p:spPr>
          <a:xfrm>
            <a:off x="396835" y="1201936"/>
            <a:ext cx="4536638" cy="1205389"/>
          </a:xfrm>
          <a:prstGeom prst="roundRect">
            <a:avLst>
              <a:gd name="adj" fmla="val 1411"/>
            </a:avLst>
          </a:prstGeom>
          <a:noFill/>
          <a:ln w="15240">
            <a:solidFill>
              <a:srgbClr val="D8D4D4"/>
            </a:solidFill>
            <a:prstDash val="solid"/>
          </a:ln>
        </p:spPr>
      </p:sp>
      <p:sp>
        <p:nvSpPr>
          <p:cNvPr id="5" name="Shape 3"/>
          <p:cNvSpPr/>
          <p:nvPr/>
        </p:nvSpPr>
        <p:spPr>
          <a:xfrm>
            <a:off x="412075" y="1217176"/>
            <a:ext cx="4506158" cy="340162"/>
          </a:xfrm>
          <a:prstGeom prst="rect">
            <a:avLst/>
          </a:prstGeom>
          <a:solidFill>
            <a:srgbClr val="F2EEEE"/>
          </a:solidFill>
          <a:ln/>
        </p:spPr>
      </p:sp>
      <p:pic>
        <p:nvPicPr>
          <p:cNvPr id="6" name="Image 0" descr="preencoded.png">    </p:cNvPr>
          <p:cNvPicPr>
            <a:picLocks noChangeAspect="1"/>
          </p:cNvPicPr>
          <p:nvPr/>
        </p:nvPicPr>
        <p:blipFill>
          <a:blip r:embed="rId1"/>
          <a:stretch>
            <a:fillRect/>
          </a:stretch>
        </p:blipFill>
        <p:spPr>
          <a:xfrm>
            <a:off x="2580084" y="1280874"/>
            <a:ext cx="170021" cy="212646"/>
          </a:xfrm>
          <a:prstGeom prst="rect">
            <a:avLst/>
          </a:prstGeom>
        </p:spPr>
      </p:pic>
      <p:sp>
        <p:nvSpPr>
          <p:cNvPr id="7" name="Text 4"/>
          <p:cNvSpPr/>
          <p:nvPr/>
        </p:nvSpPr>
        <p:spPr>
          <a:xfrm>
            <a:off x="525423" y="1670685"/>
            <a:ext cx="1458873"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Unordered Collection</a:t>
            </a:r>
            <a:endParaRPr lang="en-US" sz="1100" dirty="0"/>
          </a:p>
        </p:txBody>
      </p:sp>
      <p:sp>
        <p:nvSpPr>
          <p:cNvPr id="8" name="Text 5"/>
          <p:cNvSpPr/>
          <p:nvPr/>
        </p:nvSpPr>
        <p:spPr>
          <a:xfrm>
            <a:off x="525423" y="1915835"/>
            <a:ext cx="4279463"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Elements within a set have no defined order, making them suitable when sequence isn't important.</a:t>
            </a:r>
            <a:endParaRPr lang="en-US" sz="850" dirty="0"/>
          </a:p>
        </p:txBody>
      </p:sp>
      <p:sp>
        <p:nvSpPr>
          <p:cNvPr id="9" name="Shape 6"/>
          <p:cNvSpPr/>
          <p:nvPr/>
        </p:nvSpPr>
        <p:spPr>
          <a:xfrm>
            <a:off x="5046821" y="1201936"/>
            <a:ext cx="4536638" cy="1205389"/>
          </a:xfrm>
          <a:prstGeom prst="roundRect">
            <a:avLst>
              <a:gd name="adj" fmla="val 1411"/>
            </a:avLst>
          </a:prstGeom>
          <a:noFill/>
          <a:ln w="15240">
            <a:solidFill>
              <a:srgbClr val="D8D4D4"/>
            </a:solidFill>
            <a:prstDash val="solid"/>
          </a:ln>
        </p:spPr>
      </p:sp>
      <p:sp>
        <p:nvSpPr>
          <p:cNvPr id="10" name="Shape 7"/>
          <p:cNvSpPr/>
          <p:nvPr/>
        </p:nvSpPr>
        <p:spPr>
          <a:xfrm>
            <a:off x="5062061" y="1217176"/>
            <a:ext cx="4506158" cy="340162"/>
          </a:xfrm>
          <a:prstGeom prst="rect">
            <a:avLst/>
          </a:prstGeom>
          <a:solidFill>
            <a:srgbClr val="F2EEEE"/>
          </a:solidFill>
          <a:ln/>
        </p:spPr>
      </p:sp>
      <p:pic>
        <p:nvPicPr>
          <p:cNvPr id="11" name="Image 1" descr="preencoded.png">    </p:cNvPr>
          <p:cNvPicPr>
            <a:picLocks noChangeAspect="1"/>
          </p:cNvPicPr>
          <p:nvPr/>
        </p:nvPicPr>
        <p:blipFill>
          <a:blip r:embed="rId2"/>
          <a:stretch>
            <a:fillRect/>
          </a:stretch>
        </p:blipFill>
        <p:spPr>
          <a:xfrm>
            <a:off x="7230070" y="1280874"/>
            <a:ext cx="170021" cy="212646"/>
          </a:xfrm>
          <a:prstGeom prst="rect">
            <a:avLst/>
          </a:prstGeom>
        </p:spPr>
      </p:pic>
      <p:sp>
        <p:nvSpPr>
          <p:cNvPr id="12" name="Text 8"/>
          <p:cNvSpPr/>
          <p:nvPr/>
        </p:nvSpPr>
        <p:spPr>
          <a:xfrm>
            <a:off x="5175409" y="1670685"/>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Unique Elements</a:t>
            </a:r>
            <a:endParaRPr lang="en-US" sz="1100" dirty="0"/>
          </a:p>
        </p:txBody>
      </p:sp>
      <p:sp>
        <p:nvSpPr>
          <p:cNvPr id="13" name="Text 9"/>
          <p:cNvSpPr/>
          <p:nvPr/>
        </p:nvSpPr>
        <p:spPr>
          <a:xfrm>
            <a:off x="5175409" y="1915835"/>
            <a:ext cx="4279463"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Sets automatically enforce uniqueness, ensuring no duplicate values are stored, which is vital for distinct data points.</a:t>
            </a:r>
            <a:endParaRPr lang="en-US" sz="850" dirty="0"/>
          </a:p>
        </p:txBody>
      </p:sp>
      <p:sp>
        <p:nvSpPr>
          <p:cNvPr id="14" name="Shape 10"/>
          <p:cNvSpPr/>
          <p:nvPr/>
        </p:nvSpPr>
        <p:spPr>
          <a:xfrm>
            <a:off x="9696807" y="1201936"/>
            <a:ext cx="4536638" cy="1205389"/>
          </a:xfrm>
          <a:prstGeom prst="roundRect">
            <a:avLst>
              <a:gd name="adj" fmla="val 1411"/>
            </a:avLst>
          </a:prstGeom>
          <a:noFill/>
          <a:ln w="15240">
            <a:solidFill>
              <a:srgbClr val="D8D4D4"/>
            </a:solidFill>
            <a:prstDash val="solid"/>
          </a:ln>
        </p:spPr>
      </p:sp>
      <p:sp>
        <p:nvSpPr>
          <p:cNvPr id="15" name="Shape 11"/>
          <p:cNvSpPr/>
          <p:nvPr/>
        </p:nvSpPr>
        <p:spPr>
          <a:xfrm>
            <a:off x="9712047" y="1217176"/>
            <a:ext cx="4506158" cy="340162"/>
          </a:xfrm>
          <a:prstGeom prst="rect">
            <a:avLst/>
          </a:prstGeom>
          <a:solidFill>
            <a:srgbClr val="F2EEEE"/>
          </a:solidFill>
          <a:ln/>
        </p:spPr>
      </p:sp>
      <p:pic>
        <p:nvPicPr>
          <p:cNvPr id="16" name="Image 2" descr="preencoded.png">    </p:cNvPr>
          <p:cNvPicPr>
            <a:picLocks noChangeAspect="1"/>
          </p:cNvPicPr>
          <p:nvPr/>
        </p:nvPicPr>
        <p:blipFill>
          <a:blip r:embed="rId3"/>
          <a:stretch>
            <a:fillRect/>
          </a:stretch>
        </p:blipFill>
        <p:spPr>
          <a:xfrm>
            <a:off x="11880056" y="1280874"/>
            <a:ext cx="170021" cy="212646"/>
          </a:xfrm>
          <a:prstGeom prst="rect">
            <a:avLst/>
          </a:prstGeom>
        </p:spPr>
      </p:pic>
      <p:sp>
        <p:nvSpPr>
          <p:cNvPr id="17" name="Text 12"/>
          <p:cNvSpPr/>
          <p:nvPr/>
        </p:nvSpPr>
        <p:spPr>
          <a:xfrm>
            <a:off x="9825395" y="1670685"/>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Set Operations</a:t>
            </a:r>
            <a:endParaRPr lang="en-US" sz="1100" dirty="0"/>
          </a:p>
        </p:txBody>
      </p:sp>
      <p:sp>
        <p:nvSpPr>
          <p:cNvPr id="18" name="Text 13"/>
          <p:cNvSpPr/>
          <p:nvPr/>
        </p:nvSpPr>
        <p:spPr>
          <a:xfrm>
            <a:off x="9825395" y="1915835"/>
            <a:ext cx="4279463"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Supports mathematical operations like union, intersection, difference, and symmetric difference for advanced data manipulation.</a:t>
            </a:r>
            <a:endParaRPr lang="en-US" sz="850" dirty="0"/>
          </a:p>
        </p:txBody>
      </p:sp>
      <p:pic>
        <p:nvPicPr>
          <p:cNvPr id="19" name="Image 3" descr="preencoded.png">    </p:cNvPr>
          <p:cNvPicPr>
            <a:picLocks noChangeAspect="1"/>
          </p:cNvPicPr>
          <p:nvPr/>
        </p:nvPicPr>
        <p:blipFill>
          <a:blip r:embed="rId4"/>
          <a:stretch>
            <a:fillRect/>
          </a:stretch>
        </p:blipFill>
        <p:spPr>
          <a:xfrm>
            <a:off x="396835" y="2534841"/>
            <a:ext cx="8619411" cy="58974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77453"/>
          </a:xfrm>
          <a:prstGeom prst="rect">
            <a:avLst/>
          </a:prstGeom>
        </p:spPr>
      </p:pic>
      <p:sp>
        <p:nvSpPr>
          <p:cNvPr id="3" name="Text 0"/>
          <p:cNvSpPr/>
          <p:nvPr/>
        </p:nvSpPr>
        <p:spPr>
          <a:xfrm>
            <a:off x="693658" y="3023473"/>
            <a:ext cx="5242560" cy="619363"/>
          </a:xfrm>
          <a:prstGeom prst="rect">
            <a:avLst/>
          </a:prstGeom>
          <a:noFill/>
          <a:ln/>
        </p:spPr>
        <p:txBody>
          <a:bodyPr wrap="none" lIns="0" tIns="0" rIns="0" bIns="0" rtlCol="0" anchor="t"/>
          <a:lstStyle/>
          <a:p>
            <a:pPr algn="l" indent="0" marL="0">
              <a:lnSpc>
                <a:spcPts val="4850"/>
              </a:lnSpc>
              <a:buNone/>
            </a:pPr>
            <a:r>
              <a:rPr lang="en-US" sz="3900" dirty="0">
                <a:solidFill>
                  <a:srgbClr val="030303"/>
                </a:solidFill>
                <a:latin typeface="DM Sans Semi Bold" pitchFamily="34" charset="0"/>
                <a:ea typeface="DM Sans Semi Bold" pitchFamily="34" charset="-122"/>
                <a:cs typeface="DM Sans Semi Bold" pitchFamily="34" charset="-120"/>
              </a:rPr>
              <a:t>Dictionaries in Python</a:t>
            </a:r>
            <a:endParaRPr lang="en-US" sz="3900" dirty="0"/>
          </a:p>
        </p:txBody>
      </p:sp>
      <p:sp>
        <p:nvSpPr>
          <p:cNvPr id="4" name="Text 1"/>
          <p:cNvSpPr/>
          <p:nvPr/>
        </p:nvSpPr>
        <p:spPr>
          <a:xfrm>
            <a:off x="693658" y="3940016"/>
            <a:ext cx="13243084" cy="634365"/>
          </a:xfrm>
          <a:prstGeom prst="rect">
            <a:avLst/>
          </a:prstGeom>
          <a:noFill/>
          <a:ln/>
        </p:spPr>
        <p:txBody>
          <a:bodyPr wrap="square" lIns="0" tIns="0" rIns="0" bIns="0" rtlCol="0" anchor="t"/>
          <a:lstStyle/>
          <a:p>
            <a:pPr algn="l" indent="0" marL="0">
              <a:lnSpc>
                <a:spcPts val="2450"/>
              </a:lnSpc>
              <a:buNone/>
            </a:pPr>
            <a:r>
              <a:rPr lang="en-US" sz="1550" dirty="0">
                <a:solidFill>
                  <a:srgbClr val="464646"/>
                </a:solidFill>
                <a:latin typeface="Inter Medium" pitchFamily="34" charset="0"/>
                <a:ea typeface="Inter Medium" pitchFamily="34" charset="-122"/>
                <a:cs typeface="Inter Medium" pitchFamily="34" charset="-120"/>
              </a:rPr>
              <a:t>Dictionaries are crucial in Python for storing data as unordered collections of unique key-value pairs, providing efficient data retrieval and flexible data organisation in Machine Learning.</a:t>
            </a:r>
            <a:endParaRPr lang="en-US" sz="1550" dirty="0"/>
          </a:p>
        </p:txBody>
      </p:sp>
      <p:pic>
        <p:nvPicPr>
          <p:cNvPr id="5" name="Image 1" descr="preencoded.png">    </p:cNvPr>
          <p:cNvPicPr>
            <a:picLocks noChangeAspect="1"/>
          </p:cNvPicPr>
          <p:nvPr/>
        </p:nvPicPr>
        <p:blipFill>
          <a:blip r:embed="rId2"/>
          <a:stretch>
            <a:fillRect/>
          </a:stretch>
        </p:blipFill>
        <p:spPr>
          <a:xfrm>
            <a:off x="693658" y="4797266"/>
            <a:ext cx="4414361" cy="792718"/>
          </a:xfrm>
          <a:prstGeom prst="rect">
            <a:avLst/>
          </a:prstGeom>
        </p:spPr>
      </p:pic>
      <p:sp>
        <p:nvSpPr>
          <p:cNvPr id="6" name="Text 2"/>
          <p:cNvSpPr/>
          <p:nvPr/>
        </p:nvSpPr>
        <p:spPr>
          <a:xfrm>
            <a:off x="891778" y="5788104"/>
            <a:ext cx="2477453" cy="309682"/>
          </a:xfrm>
          <a:prstGeom prst="rect">
            <a:avLst/>
          </a:prstGeom>
          <a:noFill/>
          <a:ln/>
        </p:spPr>
        <p:txBody>
          <a:bodyPr wrap="none" lIns="0" tIns="0" rIns="0" bIns="0" rtlCol="0" anchor="t"/>
          <a:lstStyle/>
          <a:p>
            <a:pPr algn="l" indent="0" marL="0">
              <a:lnSpc>
                <a:spcPts val="2400"/>
              </a:lnSpc>
              <a:buNone/>
            </a:pPr>
            <a:r>
              <a:rPr lang="en-US" sz="1950" dirty="0">
                <a:solidFill>
                  <a:srgbClr val="464646"/>
                </a:solidFill>
                <a:latin typeface="DM Sans Semi Bold" pitchFamily="34" charset="0"/>
                <a:ea typeface="DM Sans Semi Bold" pitchFamily="34" charset="-122"/>
                <a:cs typeface="DM Sans Semi Bold" pitchFamily="34" charset="-120"/>
              </a:rPr>
              <a:t>Key-Value Pairs</a:t>
            </a:r>
            <a:endParaRPr lang="en-US" sz="1950" dirty="0"/>
          </a:p>
        </p:txBody>
      </p:sp>
      <p:sp>
        <p:nvSpPr>
          <p:cNvPr id="7" name="Text 3"/>
          <p:cNvSpPr/>
          <p:nvPr/>
        </p:nvSpPr>
        <p:spPr>
          <a:xfrm>
            <a:off x="891778" y="6216610"/>
            <a:ext cx="4018121" cy="951548"/>
          </a:xfrm>
          <a:prstGeom prst="rect">
            <a:avLst/>
          </a:prstGeom>
          <a:noFill/>
          <a:ln/>
        </p:spPr>
        <p:txBody>
          <a:bodyPr wrap="square" lIns="0" tIns="0" rIns="0" bIns="0" rtlCol="0" anchor="t"/>
          <a:lstStyle/>
          <a:p>
            <a:pPr algn="l" indent="0" marL="0">
              <a:lnSpc>
                <a:spcPts val="2450"/>
              </a:lnSpc>
              <a:buNone/>
            </a:pPr>
            <a:r>
              <a:rPr lang="en-US" sz="1550" dirty="0">
                <a:solidFill>
                  <a:srgbClr val="464646"/>
                </a:solidFill>
                <a:latin typeface="Inter Medium" pitchFamily="34" charset="0"/>
                <a:ea typeface="Inter Medium" pitchFamily="34" charset="-122"/>
                <a:cs typeface="Inter Medium" pitchFamily="34" charset="-120"/>
              </a:rPr>
              <a:t>Data is stored in unique key-value associations, allowing for quick access and logical organisation of information.</a:t>
            </a:r>
            <a:endParaRPr lang="en-US" sz="1550" dirty="0"/>
          </a:p>
        </p:txBody>
      </p:sp>
      <p:pic>
        <p:nvPicPr>
          <p:cNvPr id="8" name="Image 2" descr="preencoded.png">    </p:cNvPr>
          <p:cNvPicPr>
            <a:picLocks noChangeAspect="1"/>
          </p:cNvPicPr>
          <p:nvPr/>
        </p:nvPicPr>
        <p:blipFill>
          <a:blip r:embed="rId3"/>
          <a:stretch>
            <a:fillRect/>
          </a:stretch>
        </p:blipFill>
        <p:spPr>
          <a:xfrm>
            <a:off x="5108019" y="4797266"/>
            <a:ext cx="4414361" cy="792718"/>
          </a:xfrm>
          <a:prstGeom prst="rect">
            <a:avLst/>
          </a:prstGeom>
        </p:spPr>
      </p:pic>
      <p:sp>
        <p:nvSpPr>
          <p:cNvPr id="9" name="Text 4"/>
          <p:cNvSpPr/>
          <p:nvPr/>
        </p:nvSpPr>
        <p:spPr>
          <a:xfrm>
            <a:off x="5306139" y="5788104"/>
            <a:ext cx="2477453" cy="309682"/>
          </a:xfrm>
          <a:prstGeom prst="rect">
            <a:avLst/>
          </a:prstGeom>
          <a:noFill/>
          <a:ln/>
        </p:spPr>
        <p:txBody>
          <a:bodyPr wrap="none" lIns="0" tIns="0" rIns="0" bIns="0" rtlCol="0" anchor="t"/>
          <a:lstStyle/>
          <a:p>
            <a:pPr algn="l" indent="0" marL="0">
              <a:lnSpc>
                <a:spcPts val="2400"/>
              </a:lnSpc>
              <a:buNone/>
            </a:pPr>
            <a:r>
              <a:rPr lang="en-US" sz="1950" dirty="0">
                <a:solidFill>
                  <a:srgbClr val="464646"/>
                </a:solidFill>
                <a:latin typeface="DM Sans Semi Bold" pitchFamily="34" charset="0"/>
                <a:ea typeface="DM Sans Semi Bold" pitchFamily="34" charset="-122"/>
                <a:cs typeface="DM Sans Semi Bold" pitchFamily="34" charset="-120"/>
              </a:rPr>
              <a:t>Mutable &amp; Dynamic</a:t>
            </a:r>
            <a:endParaRPr lang="en-US" sz="1950" dirty="0"/>
          </a:p>
        </p:txBody>
      </p:sp>
      <p:sp>
        <p:nvSpPr>
          <p:cNvPr id="10" name="Text 5"/>
          <p:cNvSpPr/>
          <p:nvPr/>
        </p:nvSpPr>
        <p:spPr>
          <a:xfrm>
            <a:off x="5306139" y="6216610"/>
            <a:ext cx="4018121" cy="1268730"/>
          </a:xfrm>
          <a:prstGeom prst="rect">
            <a:avLst/>
          </a:prstGeom>
          <a:noFill/>
          <a:ln/>
        </p:spPr>
        <p:txBody>
          <a:bodyPr wrap="square" lIns="0" tIns="0" rIns="0" bIns="0" rtlCol="0" anchor="t"/>
          <a:lstStyle/>
          <a:p>
            <a:pPr algn="l" indent="0" marL="0">
              <a:lnSpc>
                <a:spcPts val="2450"/>
              </a:lnSpc>
              <a:buNone/>
            </a:pPr>
            <a:r>
              <a:rPr lang="en-US" sz="1550" dirty="0">
                <a:solidFill>
                  <a:srgbClr val="464646"/>
                </a:solidFill>
                <a:latin typeface="Inter Medium" pitchFamily="34" charset="0"/>
                <a:ea typeface="Inter Medium" pitchFamily="34" charset="-122"/>
                <a:cs typeface="Inter Medium" pitchFamily="34" charset="-120"/>
              </a:rPr>
              <a:t>Dictionaries can be modified after creation, enabling addition, deletion, or alteration of pairs, useful for evolving datasets.</a:t>
            </a:r>
            <a:endParaRPr lang="en-US" sz="1550" dirty="0"/>
          </a:p>
        </p:txBody>
      </p:sp>
      <p:pic>
        <p:nvPicPr>
          <p:cNvPr id="11" name="Image 3" descr="preencoded.png">    </p:cNvPr>
          <p:cNvPicPr>
            <a:picLocks noChangeAspect="1"/>
          </p:cNvPicPr>
          <p:nvPr/>
        </p:nvPicPr>
        <p:blipFill>
          <a:blip r:embed="rId4"/>
          <a:stretch>
            <a:fillRect/>
          </a:stretch>
        </p:blipFill>
        <p:spPr>
          <a:xfrm>
            <a:off x="9522381" y="4797266"/>
            <a:ext cx="4414361" cy="792718"/>
          </a:xfrm>
          <a:prstGeom prst="rect">
            <a:avLst/>
          </a:prstGeom>
        </p:spPr>
      </p:pic>
      <p:sp>
        <p:nvSpPr>
          <p:cNvPr id="12" name="Text 6"/>
          <p:cNvSpPr/>
          <p:nvPr/>
        </p:nvSpPr>
        <p:spPr>
          <a:xfrm>
            <a:off x="9720501" y="5788104"/>
            <a:ext cx="2477453" cy="309682"/>
          </a:xfrm>
          <a:prstGeom prst="rect">
            <a:avLst/>
          </a:prstGeom>
          <a:noFill/>
          <a:ln/>
        </p:spPr>
        <p:txBody>
          <a:bodyPr wrap="none" lIns="0" tIns="0" rIns="0" bIns="0" rtlCol="0" anchor="t"/>
          <a:lstStyle/>
          <a:p>
            <a:pPr algn="l" indent="0" marL="0">
              <a:lnSpc>
                <a:spcPts val="2400"/>
              </a:lnSpc>
              <a:buNone/>
            </a:pPr>
            <a:r>
              <a:rPr lang="en-US" sz="1950" dirty="0">
                <a:solidFill>
                  <a:srgbClr val="464646"/>
                </a:solidFill>
                <a:latin typeface="DM Sans Semi Bold" pitchFamily="34" charset="0"/>
                <a:ea typeface="DM Sans Semi Bold" pitchFamily="34" charset="-122"/>
                <a:cs typeface="DM Sans Semi Bold" pitchFamily="34" charset="-120"/>
              </a:rPr>
              <a:t>Efficient Retrieval</a:t>
            </a:r>
            <a:endParaRPr lang="en-US" sz="1950" dirty="0"/>
          </a:p>
        </p:txBody>
      </p:sp>
      <p:sp>
        <p:nvSpPr>
          <p:cNvPr id="13" name="Text 7"/>
          <p:cNvSpPr/>
          <p:nvPr/>
        </p:nvSpPr>
        <p:spPr>
          <a:xfrm>
            <a:off x="9720501" y="6216610"/>
            <a:ext cx="4018121" cy="1268730"/>
          </a:xfrm>
          <a:prstGeom prst="rect">
            <a:avLst/>
          </a:prstGeom>
          <a:noFill/>
          <a:ln/>
        </p:spPr>
        <p:txBody>
          <a:bodyPr wrap="square" lIns="0" tIns="0" rIns="0" bIns="0" rtlCol="0" anchor="t"/>
          <a:lstStyle/>
          <a:p>
            <a:pPr algn="l" indent="0" marL="0">
              <a:lnSpc>
                <a:spcPts val="2450"/>
              </a:lnSpc>
              <a:buNone/>
            </a:pPr>
            <a:r>
              <a:rPr lang="en-US" sz="1550" dirty="0">
                <a:solidFill>
                  <a:srgbClr val="464646"/>
                </a:solidFill>
                <a:latin typeface="Inter Medium" pitchFamily="34" charset="0"/>
                <a:ea typeface="Inter Medium" pitchFamily="34" charset="-122"/>
                <a:cs typeface="Inter Medium" pitchFamily="34" charset="-120"/>
              </a:rPr>
              <a:t>Accessing values by their associated keys is highly optimised, making them ideal for lookups in large datasets or configurations.</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31520" y="944404"/>
            <a:ext cx="5225891" cy="653177"/>
          </a:xfrm>
          <a:prstGeom prst="rect">
            <a:avLst/>
          </a:prstGeom>
          <a:noFill/>
          <a:ln/>
        </p:spPr>
        <p:txBody>
          <a:bodyPr wrap="none" lIns="0" tIns="0" rIns="0" bIns="0" rtlCol="0" anchor="t"/>
          <a:lstStyle/>
          <a:p>
            <a:pPr algn="l" indent="0" marL="0">
              <a:lnSpc>
                <a:spcPts val="5100"/>
              </a:lnSpc>
              <a:buNone/>
            </a:pPr>
            <a:r>
              <a:rPr lang="en-US" sz="4100" dirty="0">
                <a:solidFill>
                  <a:srgbClr val="030303"/>
                </a:solidFill>
                <a:latin typeface="DM Sans Semi Bold" pitchFamily="34" charset="0"/>
                <a:ea typeface="DM Sans Semi Bold" pitchFamily="34" charset="-122"/>
                <a:cs typeface="DM Sans Semi Bold" pitchFamily="34" charset="-120"/>
              </a:rPr>
              <a:t>Functions in Python</a:t>
            </a:r>
            <a:endParaRPr lang="en-US" sz="4100" dirty="0"/>
          </a:p>
        </p:txBody>
      </p:sp>
      <p:sp>
        <p:nvSpPr>
          <p:cNvPr id="3" name="Text 1"/>
          <p:cNvSpPr/>
          <p:nvPr/>
        </p:nvSpPr>
        <p:spPr>
          <a:xfrm>
            <a:off x="731520" y="1806535"/>
            <a:ext cx="7696438" cy="1003340"/>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Functions are fundamental to Python programming, allowing developers to define reusable blocks of code that perform specific tasks. They promote modularity and improve code organisation and efficiency.</a:t>
            </a:r>
            <a:endParaRPr lang="en-US" sz="1600" dirty="0"/>
          </a:p>
        </p:txBody>
      </p:sp>
      <p:sp>
        <p:nvSpPr>
          <p:cNvPr id="4" name="Shape 2"/>
          <p:cNvSpPr/>
          <p:nvPr/>
        </p:nvSpPr>
        <p:spPr>
          <a:xfrm>
            <a:off x="731520" y="3045023"/>
            <a:ext cx="3743682" cy="2336959"/>
          </a:xfrm>
          <a:prstGeom prst="roundRect">
            <a:avLst>
              <a:gd name="adj" fmla="val 4695"/>
            </a:avLst>
          </a:prstGeom>
          <a:noFill/>
          <a:ln w="22860">
            <a:solidFill>
              <a:srgbClr val="D8D4D4"/>
            </a:solidFill>
            <a:prstDash val="solid"/>
          </a:ln>
        </p:spPr>
      </p:sp>
      <p:sp>
        <p:nvSpPr>
          <p:cNvPr id="5" name="Shape 3"/>
          <p:cNvSpPr/>
          <p:nvPr/>
        </p:nvSpPr>
        <p:spPr>
          <a:xfrm>
            <a:off x="708660" y="3045023"/>
            <a:ext cx="91440" cy="2336959"/>
          </a:xfrm>
          <a:prstGeom prst="roundRect">
            <a:avLst>
              <a:gd name="adj" fmla="val 34291"/>
            </a:avLst>
          </a:prstGeom>
          <a:solidFill>
            <a:srgbClr val="1C9770"/>
          </a:solidFill>
          <a:ln/>
        </p:spPr>
      </p:sp>
      <p:sp>
        <p:nvSpPr>
          <p:cNvPr id="6" name="Text 4"/>
          <p:cNvSpPr/>
          <p:nvPr/>
        </p:nvSpPr>
        <p:spPr>
          <a:xfrm>
            <a:off x="1031915" y="3276838"/>
            <a:ext cx="2612946" cy="326588"/>
          </a:xfrm>
          <a:prstGeom prst="rect">
            <a:avLst/>
          </a:prstGeom>
          <a:noFill/>
          <a:ln/>
        </p:spPr>
        <p:txBody>
          <a:bodyPr wrap="none" lIns="0" tIns="0" rIns="0" bIns="0" rtlCol="0" anchor="t"/>
          <a:lstStyle/>
          <a:p>
            <a:pPr algn="l" indent="0" marL="0">
              <a:lnSpc>
                <a:spcPts val="2550"/>
              </a:lnSpc>
              <a:buNone/>
            </a:pPr>
            <a:r>
              <a:rPr lang="en-US" sz="2050" dirty="0">
                <a:solidFill>
                  <a:srgbClr val="464646"/>
                </a:solidFill>
                <a:latin typeface="DM Sans Semi Bold" pitchFamily="34" charset="0"/>
                <a:ea typeface="DM Sans Semi Bold" pitchFamily="34" charset="-122"/>
                <a:cs typeface="DM Sans Semi Bold" pitchFamily="34" charset="-120"/>
              </a:rPr>
              <a:t>Reusability</a:t>
            </a:r>
            <a:endParaRPr lang="en-US" sz="2050" dirty="0"/>
          </a:p>
        </p:txBody>
      </p:sp>
      <p:sp>
        <p:nvSpPr>
          <p:cNvPr id="7" name="Text 5"/>
          <p:cNvSpPr/>
          <p:nvPr/>
        </p:nvSpPr>
        <p:spPr>
          <a:xfrm>
            <a:off x="1031915" y="3812381"/>
            <a:ext cx="3211473" cy="1337786"/>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Define once, use multiple times, avoiding code duplication and promoting efficiency across your scripts.</a:t>
            </a:r>
            <a:endParaRPr lang="en-US" sz="1600" dirty="0"/>
          </a:p>
        </p:txBody>
      </p:sp>
      <p:sp>
        <p:nvSpPr>
          <p:cNvPr id="8" name="Shape 6"/>
          <p:cNvSpPr/>
          <p:nvPr/>
        </p:nvSpPr>
        <p:spPr>
          <a:xfrm>
            <a:off x="4684157" y="3045023"/>
            <a:ext cx="3743801" cy="2336959"/>
          </a:xfrm>
          <a:prstGeom prst="roundRect">
            <a:avLst>
              <a:gd name="adj" fmla="val 4695"/>
            </a:avLst>
          </a:prstGeom>
          <a:noFill/>
          <a:ln w="22860">
            <a:solidFill>
              <a:srgbClr val="D8D4D4"/>
            </a:solidFill>
            <a:prstDash val="solid"/>
          </a:ln>
        </p:spPr>
      </p:sp>
      <p:sp>
        <p:nvSpPr>
          <p:cNvPr id="9" name="Shape 7"/>
          <p:cNvSpPr/>
          <p:nvPr/>
        </p:nvSpPr>
        <p:spPr>
          <a:xfrm>
            <a:off x="4661297" y="3045023"/>
            <a:ext cx="91440" cy="2336959"/>
          </a:xfrm>
          <a:prstGeom prst="roundRect">
            <a:avLst>
              <a:gd name="adj" fmla="val 34291"/>
            </a:avLst>
          </a:prstGeom>
          <a:solidFill>
            <a:srgbClr val="1C9770"/>
          </a:solidFill>
          <a:ln/>
        </p:spPr>
      </p:sp>
      <p:sp>
        <p:nvSpPr>
          <p:cNvPr id="10" name="Text 8"/>
          <p:cNvSpPr/>
          <p:nvPr/>
        </p:nvSpPr>
        <p:spPr>
          <a:xfrm>
            <a:off x="4984552" y="3276838"/>
            <a:ext cx="2612946" cy="326588"/>
          </a:xfrm>
          <a:prstGeom prst="rect">
            <a:avLst/>
          </a:prstGeom>
          <a:noFill/>
          <a:ln/>
        </p:spPr>
        <p:txBody>
          <a:bodyPr wrap="none" lIns="0" tIns="0" rIns="0" bIns="0" rtlCol="0" anchor="t"/>
          <a:lstStyle/>
          <a:p>
            <a:pPr algn="l" indent="0" marL="0">
              <a:lnSpc>
                <a:spcPts val="2550"/>
              </a:lnSpc>
              <a:buNone/>
            </a:pPr>
            <a:r>
              <a:rPr lang="en-US" sz="2050" dirty="0">
                <a:solidFill>
                  <a:srgbClr val="464646"/>
                </a:solidFill>
                <a:latin typeface="DM Sans Semi Bold" pitchFamily="34" charset="0"/>
                <a:ea typeface="DM Sans Semi Bold" pitchFamily="34" charset="-122"/>
                <a:cs typeface="DM Sans Semi Bold" pitchFamily="34" charset="-120"/>
              </a:rPr>
              <a:t>Modularity</a:t>
            </a:r>
            <a:endParaRPr lang="en-US" sz="2050" dirty="0"/>
          </a:p>
        </p:txBody>
      </p:sp>
      <p:sp>
        <p:nvSpPr>
          <p:cNvPr id="11" name="Text 9"/>
          <p:cNvSpPr/>
          <p:nvPr/>
        </p:nvSpPr>
        <p:spPr>
          <a:xfrm>
            <a:off x="4984552" y="3812381"/>
            <a:ext cx="3211592" cy="1337786"/>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Break down complex problems into smaller, manageable units, simplifying development and debugging processes.</a:t>
            </a:r>
            <a:endParaRPr lang="en-US" sz="1600" dirty="0"/>
          </a:p>
        </p:txBody>
      </p:sp>
      <p:sp>
        <p:nvSpPr>
          <p:cNvPr id="12" name="Shape 10"/>
          <p:cNvSpPr/>
          <p:nvPr/>
        </p:nvSpPr>
        <p:spPr>
          <a:xfrm>
            <a:off x="731520" y="5590937"/>
            <a:ext cx="7696438" cy="1668066"/>
          </a:xfrm>
          <a:prstGeom prst="roundRect">
            <a:avLst>
              <a:gd name="adj" fmla="val 6578"/>
            </a:avLst>
          </a:prstGeom>
          <a:noFill/>
          <a:ln w="22860">
            <a:solidFill>
              <a:srgbClr val="D8D4D4"/>
            </a:solidFill>
            <a:prstDash val="solid"/>
          </a:ln>
        </p:spPr>
      </p:sp>
      <p:sp>
        <p:nvSpPr>
          <p:cNvPr id="13" name="Shape 11"/>
          <p:cNvSpPr/>
          <p:nvPr/>
        </p:nvSpPr>
        <p:spPr>
          <a:xfrm>
            <a:off x="708660" y="5590937"/>
            <a:ext cx="91440" cy="1668066"/>
          </a:xfrm>
          <a:prstGeom prst="roundRect">
            <a:avLst>
              <a:gd name="adj" fmla="val 34291"/>
            </a:avLst>
          </a:prstGeom>
          <a:solidFill>
            <a:srgbClr val="1C9770"/>
          </a:solidFill>
          <a:ln/>
        </p:spPr>
      </p:sp>
      <p:sp>
        <p:nvSpPr>
          <p:cNvPr id="14" name="Text 12"/>
          <p:cNvSpPr/>
          <p:nvPr/>
        </p:nvSpPr>
        <p:spPr>
          <a:xfrm>
            <a:off x="1031915" y="5822752"/>
            <a:ext cx="2612946" cy="326588"/>
          </a:xfrm>
          <a:prstGeom prst="rect">
            <a:avLst/>
          </a:prstGeom>
          <a:noFill/>
          <a:ln/>
        </p:spPr>
        <p:txBody>
          <a:bodyPr wrap="none" lIns="0" tIns="0" rIns="0" bIns="0" rtlCol="0" anchor="t"/>
          <a:lstStyle/>
          <a:p>
            <a:pPr algn="l" indent="0" marL="0">
              <a:lnSpc>
                <a:spcPts val="2550"/>
              </a:lnSpc>
              <a:buNone/>
            </a:pPr>
            <a:r>
              <a:rPr lang="en-US" sz="2050" dirty="0">
                <a:solidFill>
                  <a:srgbClr val="464646"/>
                </a:solidFill>
                <a:latin typeface="DM Sans Semi Bold" pitchFamily="34" charset="0"/>
                <a:ea typeface="DM Sans Semi Bold" pitchFamily="34" charset="-122"/>
                <a:cs typeface="DM Sans Semi Bold" pitchFamily="34" charset="-120"/>
              </a:rPr>
              <a:t>Organisation</a:t>
            </a:r>
            <a:endParaRPr lang="en-US" sz="2050" dirty="0"/>
          </a:p>
        </p:txBody>
      </p:sp>
      <p:sp>
        <p:nvSpPr>
          <p:cNvPr id="15" name="Text 13"/>
          <p:cNvSpPr/>
          <p:nvPr/>
        </p:nvSpPr>
        <p:spPr>
          <a:xfrm>
            <a:off x="1031915" y="6358295"/>
            <a:ext cx="7164229" cy="668893"/>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Enhance code readability and maintainability, making it easier for others (and your future self) to understand.</a:t>
            </a:r>
            <a:endParaRPr lang="en-US" sz="1600" dirty="0"/>
          </a:p>
        </p:txBody>
      </p:sp>
      <p:pic>
        <p:nvPicPr>
          <p:cNvPr id="16" name="Image 0" descr="preencoded.png">    </p:cNvPr>
          <p:cNvPicPr>
            <a:picLocks noChangeAspect="1"/>
          </p:cNvPicPr>
          <p:nvPr/>
        </p:nvPicPr>
        <p:blipFill>
          <a:blip r:embed="rId1"/>
          <a:stretch>
            <a:fillRect/>
          </a:stretch>
        </p:blipFill>
        <p:spPr>
          <a:xfrm>
            <a:off x="8945404" y="970597"/>
            <a:ext cx="4960977" cy="49609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98915"/>
            <a:ext cx="7315676"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What is Machine Learning?</a:t>
            </a:r>
            <a:endParaRPr lang="en-US" sz="4450" dirty="0"/>
          </a:p>
        </p:txBody>
      </p:sp>
      <p:sp>
        <p:nvSpPr>
          <p:cNvPr id="3" name="Shape 1"/>
          <p:cNvSpPr/>
          <p:nvPr/>
        </p:nvSpPr>
        <p:spPr>
          <a:xfrm>
            <a:off x="793790" y="3271004"/>
            <a:ext cx="4196358" cy="121920"/>
          </a:xfrm>
          <a:prstGeom prst="roundRect">
            <a:avLst>
              <a:gd name="adj" fmla="val 27907"/>
            </a:avLst>
          </a:prstGeom>
          <a:solidFill>
            <a:srgbClr val="1C9770"/>
          </a:solidFill>
          <a:ln/>
        </p:spPr>
      </p:sp>
      <p:sp>
        <p:nvSpPr>
          <p:cNvPr id="4" name="Shape 2"/>
          <p:cNvSpPr/>
          <p:nvPr/>
        </p:nvSpPr>
        <p:spPr>
          <a:xfrm>
            <a:off x="2551688" y="2961323"/>
            <a:ext cx="680442" cy="680442"/>
          </a:xfrm>
          <a:prstGeom prst="roundRect">
            <a:avLst>
              <a:gd name="adj" fmla="val 134383"/>
            </a:avLst>
          </a:prstGeom>
          <a:solidFill>
            <a:srgbClr val="1C9770"/>
          </a:solidFill>
          <a:ln/>
        </p:spPr>
      </p:sp>
      <p:pic>
        <p:nvPicPr>
          <p:cNvPr id="5" name="Image 0" descr="preencoded.png">    </p:cNvPr>
          <p:cNvPicPr>
            <a:picLocks noChangeAspect="1"/>
          </p:cNvPicPr>
          <p:nvPr/>
        </p:nvPicPr>
        <p:blipFill>
          <a:blip r:embed="rId1"/>
          <a:stretch>
            <a:fillRect/>
          </a:stretch>
        </p:blipFill>
        <p:spPr>
          <a:xfrm>
            <a:off x="2755761" y="3131463"/>
            <a:ext cx="272177" cy="340162"/>
          </a:xfrm>
          <a:prstGeom prst="rect">
            <a:avLst/>
          </a:prstGeom>
        </p:spPr>
      </p:pic>
      <p:sp>
        <p:nvSpPr>
          <p:cNvPr id="6" name="Text 3"/>
          <p:cNvSpPr/>
          <p:nvPr/>
        </p:nvSpPr>
        <p:spPr>
          <a:xfrm>
            <a:off x="1051084" y="38684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AI Subset</a:t>
            </a:r>
            <a:endParaRPr lang="en-US" sz="2200" dirty="0"/>
          </a:p>
        </p:txBody>
      </p:sp>
      <p:sp>
        <p:nvSpPr>
          <p:cNvPr id="7" name="Text 4"/>
          <p:cNvSpPr/>
          <p:nvPr/>
        </p:nvSpPr>
        <p:spPr>
          <a:xfrm>
            <a:off x="1051084" y="4358878"/>
            <a:ext cx="3681770" cy="181451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Machine Learning is a subset of Artificial Intelligence, enabling systems to learn and adapt from data without explicit programming.</a:t>
            </a:r>
            <a:endParaRPr lang="en-US" sz="1750" dirty="0"/>
          </a:p>
        </p:txBody>
      </p:sp>
      <p:sp>
        <p:nvSpPr>
          <p:cNvPr id="8" name="Shape 5"/>
          <p:cNvSpPr/>
          <p:nvPr/>
        </p:nvSpPr>
        <p:spPr>
          <a:xfrm>
            <a:off x="5216962" y="3271004"/>
            <a:ext cx="4196358" cy="121920"/>
          </a:xfrm>
          <a:prstGeom prst="roundRect">
            <a:avLst>
              <a:gd name="adj" fmla="val 27907"/>
            </a:avLst>
          </a:prstGeom>
          <a:solidFill>
            <a:srgbClr val="1C9770"/>
          </a:solidFill>
          <a:ln/>
        </p:spPr>
      </p:sp>
      <p:sp>
        <p:nvSpPr>
          <p:cNvPr id="9" name="Shape 6"/>
          <p:cNvSpPr/>
          <p:nvPr/>
        </p:nvSpPr>
        <p:spPr>
          <a:xfrm>
            <a:off x="6974860" y="2961323"/>
            <a:ext cx="680442" cy="680442"/>
          </a:xfrm>
          <a:prstGeom prst="roundRect">
            <a:avLst>
              <a:gd name="adj" fmla="val 134383"/>
            </a:avLst>
          </a:prstGeom>
          <a:solidFill>
            <a:srgbClr val="1C9770"/>
          </a:solidFill>
          <a:ln/>
        </p:spPr>
      </p:sp>
      <p:pic>
        <p:nvPicPr>
          <p:cNvPr id="10" name="Image 1" descr="preencoded.png">    </p:cNvPr>
          <p:cNvPicPr>
            <a:picLocks noChangeAspect="1"/>
          </p:cNvPicPr>
          <p:nvPr/>
        </p:nvPicPr>
        <p:blipFill>
          <a:blip r:embed="rId2"/>
          <a:stretch>
            <a:fillRect/>
          </a:stretch>
        </p:blipFill>
        <p:spPr>
          <a:xfrm>
            <a:off x="7178933" y="3131463"/>
            <a:ext cx="272177" cy="340162"/>
          </a:xfrm>
          <a:prstGeom prst="rect">
            <a:avLst/>
          </a:prstGeom>
        </p:spPr>
      </p:pic>
      <p:sp>
        <p:nvSpPr>
          <p:cNvPr id="11" name="Text 7"/>
          <p:cNvSpPr/>
          <p:nvPr/>
        </p:nvSpPr>
        <p:spPr>
          <a:xfrm>
            <a:off x="5474256" y="3868460"/>
            <a:ext cx="2921318"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Improved Predictions</a:t>
            </a:r>
            <a:endParaRPr lang="en-US" sz="2200" dirty="0"/>
          </a:p>
        </p:txBody>
      </p:sp>
      <p:sp>
        <p:nvSpPr>
          <p:cNvPr id="12" name="Text 8"/>
          <p:cNvSpPr/>
          <p:nvPr/>
        </p:nvSpPr>
        <p:spPr>
          <a:xfrm>
            <a:off x="5474256" y="4358878"/>
            <a:ext cx="3681770" cy="181451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It significantly improves prediction accuracy by identifying patterns and relationships within historical datasets.</a:t>
            </a:r>
            <a:endParaRPr lang="en-US" sz="1750" dirty="0"/>
          </a:p>
        </p:txBody>
      </p:sp>
      <p:sp>
        <p:nvSpPr>
          <p:cNvPr id="13" name="Shape 9"/>
          <p:cNvSpPr/>
          <p:nvPr/>
        </p:nvSpPr>
        <p:spPr>
          <a:xfrm>
            <a:off x="9640133" y="3271004"/>
            <a:ext cx="4196358" cy="121920"/>
          </a:xfrm>
          <a:prstGeom prst="roundRect">
            <a:avLst>
              <a:gd name="adj" fmla="val 27907"/>
            </a:avLst>
          </a:prstGeom>
          <a:solidFill>
            <a:srgbClr val="1C9770"/>
          </a:solidFill>
          <a:ln/>
        </p:spPr>
      </p:sp>
      <p:sp>
        <p:nvSpPr>
          <p:cNvPr id="14" name="Shape 10"/>
          <p:cNvSpPr/>
          <p:nvPr/>
        </p:nvSpPr>
        <p:spPr>
          <a:xfrm>
            <a:off x="11398032" y="2961323"/>
            <a:ext cx="680442" cy="680442"/>
          </a:xfrm>
          <a:prstGeom prst="roundRect">
            <a:avLst>
              <a:gd name="adj" fmla="val 134383"/>
            </a:avLst>
          </a:prstGeom>
          <a:solidFill>
            <a:srgbClr val="1C9770"/>
          </a:solidFill>
          <a:ln/>
        </p:spPr>
      </p:sp>
      <p:pic>
        <p:nvPicPr>
          <p:cNvPr id="15" name="Image 2" descr="preencoded.png">    </p:cNvPr>
          <p:cNvPicPr>
            <a:picLocks noChangeAspect="1"/>
          </p:cNvPicPr>
          <p:nvPr/>
        </p:nvPicPr>
        <p:blipFill>
          <a:blip r:embed="rId3"/>
          <a:stretch>
            <a:fillRect/>
          </a:stretch>
        </p:blipFill>
        <p:spPr>
          <a:xfrm>
            <a:off x="11602105" y="3131463"/>
            <a:ext cx="272177" cy="340162"/>
          </a:xfrm>
          <a:prstGeom prst="rect">
            <a:avLst/>
          </a:prstGeom>
        </p:spPr>
      </p:pic>
      <p:sp>
        <p:nvSpPr>
          <p:cNvPr id="16" name="Text 11"/>
          <p:cNvSpPr/>
          <p:nvPr/>
        </p:nvSpPr>
        <p:spPr>
          <a:xfrm>
            <a:off x="9897427" y="3868460"/>
            <a:ext cx="3172063"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Data-Driven Outcomes</a:t>
            </a:r>
            <a:endParaRPr lang="en-US" sz="2200" dirty="0"/>
          </a:p>
        </p:txBody>
      </p:sp>
      <p:sp>
        <p:nvSpPr>
          <p:cNvPr id="17" name="Text 12"/>
          <p:cNvSpPr/>
          <p:nvPr/>
        </p:nvSpPr>
        <p:spPr>
          <a:xfrm>
            <a:off x="9897427" y="4358878"/>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Leveraging past data, ML algorithms are trained to forecast new outcomes and make informed, intelligent decisions.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673537"/>
            <a:ext cx="602361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Modular Programming</a:t>
            </a:r>
            <a:endParaRPr lang="en-US" sz="4450" dirty="0"/>
          </a:p>
        </p:txBody>
      </p:sp>
      <p:sp>
        <p:nvSpPr>
          <p:cNvPr id="3" name="Text 1"/>
          <p:cNvSpPr/>
          <p:nvPr/>
        </p:nvSpPr>
        <p:spPr>
          <a:xfrm>
            <a:off x="793790" y="183594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Modular programming is a software design technique that divides a programme into separate, interchangeable modules, each containing all the necessary parts to execute only one aspect of the desired functionality.</a:t>
            </a:r>
            <a:endParaRPr lang="en-US" sz="1750" dirty="0"/>
          </a:p>
        </p:txBody>
      </p:sp>
      <p:pic>
        <p:nvPicPr>
          <p:cNvPr id="4" name="Image 0" descr="preencoded.png">    </p:cNvPr>
          <p:cNvPicPr>
            <a:picLocks noChangeAspect="1"/>
          </p:cNvPicPr>
          <p:nvPr/>
        </p:nvPicPr>
        <p:blipFill>
          <a:blip r:embed="rId1"/>
          <a:stretch>
            <a:fillRect/>
          </a:stretch>
        </p:blipFill>
        <p:spPr>
          <a:xfrm>
            <a:off x="793790" y="2816900"/>
            <a:ext cx="4158615" cy="2570202"/>
          </a:xfrm>
          <a:prstGeom prst="rect">
            <a:avLst/>
          </a:prstGeom>
        </p:spPr>
      </p:pic>
      <p:sp>
        <p:nvSpPr>
          <p:cNvPr id="5" name="Text 2"/>
          <p:cNvSpPr/>
          <p:nvPr/>
        </p:nvSpPr>
        <p:spPr>
          <a:xfrm>
            <a:off x="793790" y="5613916"/>
            <a:ext cx="2937153"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Enhanced Reusability</a:t>
            </a:r>
            <a:endParaRPr lang="en-US" sz="2200" dirty="0"/>
          </a:p>
        </p:txBody>
      </p:sp>
      <p:sp>
        <p:nvSpPr>
          <p:cNvPr id="6" name="Text 3"/>
          <p:cNvSpPr/>
          <p:nvPr/>
        </p:nvSpPr>
        <p:spPr>
          <a:xfrm>
            <a:off x="793790" y="6104334"/>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Individual modules can be reused across different parts of an application or in entirely new projects, saving development time and effort.</a:t>
            </a:r>
            <a:endParaRPr lang="en-US" sz="1750" dirty="0"/>
          </a:p>
        </p:txBody>
      </p:sp>
      <p:pic>
        <p:nvPicPr>
          <p:cNvPr id="7" name="Image 1" descr="preencoded.png">    </p:cNvPr>
          <p:cNvPicPr>
            <a:picLocks noChangeAspect="1"/>
          </p:cNvPicPr>
          <p:nvPr/>
        </p:nvPicPr>
        <p:blipFill>
          <a:blip r:embed="rId2"/>
          <a:stretch>
            <a:fillRect/>
          </a:stretch>
        </p:blipFill>
        <p:spPr>
          <a:xfrm>
            <a:off x="5235893" y="2816900"/>
            <a:ext cx="4158615" cy="2570202"/>
          </a:xfrm>
          <a:prstGeom prst="rect">
            <a:avLst/>
          </a:prstGeom>
        </p:spPr>
      </p:pic>
      <p:sp>
        <p:nvSpPr>
          <p:cNvPr id="8" name="Text 4"/>
          <p:cNvSpPr/>
          <p:nvPr/>
        </p:nvSpPr>
        <p:spPr>
          <a:xfrm>
            <a:off x="5235893" y="5613916"/>
            <a:ext cx="3214568"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Simplified Maintenance</a:t>
            </a:r>
            <a:endParaRPr lang="en-US" sz="2200" dirty="0"/>
          </a:p>
        </p:txBody>
      </p:sp>
      <p:sp>
        <p:nvSpPr>
          <p:cNvPr id="9" name="Text 5"/>
          <p:cNvSpPr/>
          <p:nvPr/>
        </p:nvSpPr>
        <p:spPr>
          <a:xfrm>
            <a:off x="5235893" y="6104334"/>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Issues are isolated to specific modules, making it easier to identify, debug, and fix problems without affecting the entire system.</a:t>
            </a:r>
            <a:endParaRPr lang="en-US" sz="1750" dirty="0"/>
          </a:p>
        </p:txBody>
      </p:sp>
      <p:pic>
        <p:nvPicPr>
          <p:cNvPr id="10" name="Image 2" descr="preencoded.png">    </p:cNvPr>
          <p:cNvPicPr>
            <a:picLocks noChangeAspect="1"/>
          </p:cNvPicPr>
          <p:nvPr/>
        </p:nvPicPr>
        <p:blipFill>
          <a:blip r:embed="rId3"/>
          <a:stretch>
            <a:fillRect/>
          </a:stretch>
        </p:blipFill>
        <p:spPr>
          <a:xfrm>
            <a:off x="9677995" y="2816900"/>
            <a:ext cx="4158615" cy="2570202"/>
          </a:xfrm>
          <a:prstGeom prst="rect">
            <a:avLst/>
          </a:prstGeom>
        </p:spPr>
      </p:pic>
      <p:sp>
        <p:nvSpPr>
          <p:cNvPr id="11" name="Text 6"/>
          <p:cNvSpPr/>
          <p:nvPr/>
        </p:nvSpPr>
        <p:spPr>
          <a:xfrm>
            <a:off x="9677995" y="56139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Improved Scalability</a:t>
            </a:r>
            <a:endParaRPr lang="en-US" sz="2200" dirty="0"/>
          </a:p>
        </p:txBody>
      </p:sp>
      <p:sp>
        <p:nvSpPr>
          <p:cNvPr id="12" name="Text 7"/>
          <p:cNvSpPr/>
          <p:nvPr/>
        </p:nvSpPr>
        <p:spPr>
          <a:xfrm>
            <a:off x="9677995" y="6104334"/>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New features or functionalities can be added by simply creating or modifying modules, allowing the application to grow seamlessly.</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720572"/>
            <a:ext cx="8145185"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PIP and Package Management</a:t>
            </a:r>
            <a:endParaRPr lang="en-US" sz="4450" dirty="0"/>
          </a:p>
        </p:txBody>
      </p:sp>
      <p:sp>
        <p:nvSpPr>
          <p:cNvPr id="3" name="Text 1"/>
          <p:cNvSpPr/>
          <p:nvPr/>
        </p:nvSpPr>
        <p:spPr>
          <a:xfrm>
            <a:off x="793790" y="276951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PIP, Python's essential package installer, is crucial for seamless integration and management of external libraries and dependencies, especially for Machine Learning development.</a:t>
            </a:r>
            <a:endParaRPr lang="en-US" sz="1750" dirty="0"/>
          </a:p>
        </p:txBody>
      </p:sp>
      <p:sp>
        <p:nvSpPr>
          <p:cNvPr id="4" name="Shape 2"/>
          <p:cNvSpPr/>
          <p:nvPr/>
        </p:nvSpPr>
        <p:spPr>
          <a:xfrm>
            <a:off x="793790" y="3750469"/>
            <a:ext cx="4196358" cy="2758559"/>
          </a:xfrm>
          <a:prstGeom prst="roundRect">
            <a:avLst>
              <a:gd name="adj" fmla="val 1233"/>
            </a:avLst>
          </a:prstGeom>
          <a:solidFill>
            <a:srgbClr val="F2EEEE"/>
          </a:solidFill>
          <a:ln/>
        </p:spPr>
      </p:sp>
      <p:sp>
        <p:nvSpPr>
          <p:cNvPr id="5" name="Text 3"/>
          <p:cNvSpPr/>
          <p:nvPr/>
        </p:nvSpPr>
        <p:spPr>
          <a:xfrm>
            <a:off x="1020604" y="39772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Package Installation</a:t>
            </a:r>
            <a:endParaRPr lang="en-US" sz="2200" dirty="0"/>
          </a:p>
        </p:txBody>
      </p:sp>
      <p:sp>
        <p:nvSpPr>
          <p:cNvPr id="6" name="Text 4"/>
          <p:cNvSpPr/>
          <p:nvPr/>
        </p:nvSpPr>
        <p:spPr>
          <a:xfrm>
            <a:off x="1020604" y="4467701"/>
            <a:ext cx="3742730" cy="181451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Easily install, upgrade, and manage Python packages from the Python Package Index (PyPI) and other sources with simple commands.</a:t>
            </a:r>
            <a:endParaRPr lang="en-US" sz="1750" dirty="0"/>
          </a:p>
        </p:txBody>
      </p:sp>
      <p:sp>
        <p:nvSpPr>
          <p:cNvPr id="7" name="Shape 5"/>
          <p:cNvSpPr/>
          <p:nvPr/>
        </p:nvSpPr>
        <p:spPr>
          <a:xfrm>
            <a:off x="5216962" y="3750469"/>
            <a:ext cx="4196358" cy="2758559"/>
          </a:xfrm>
          <a:prstGeom prst="roundRect">
            <a:avLst>
              <a:gd name="adj" fmla="val 1233"/>
            </a:avLst>
          </a:prstGeom>
          <a:solidFill>
            <a:srgbClr val="F2EEEE"/>
          </a:solidFill>
          <a:ln/>
        </p:spPr>
      </p:sp>
      <p:sp>
        <p:nvSpPr>
          <p:cNvPr id="8" name="Text 6"/>
          <p:cNvSpPr/>
          <p:nvPr/>
        </p:nvSpPr>
        <p:spPr>
          <a:xfrm>
            <a:off x="5443776" y="3977283"/>
            <a:ext cx="3607951"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Dependency Management</a:t>
            </a:r>
            <a:endParaRPr lang="en-US" sz="2200" dirty="0"/>
          </a:p>
        </p:txBody>
      </p:sp>
      <p:sp>
        <p:nvSpPr>
          <p:cNvPr id="9" name="Text 7"/>
          <p:cNvSpPr/>
          <p:nvPr/>
        </p:nvSpPr>
        <p:spPr>
          <a:xfrm>
            <a:off x="5443776" y="4467701"/>
            <a:ext cx="3742730" cy="181451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Streamline project setup by listing and installing all required libraries using a `requirements.txt` file, ensuring consistent environments.</a:t>
            </a:r>
            <a:endParaRPr lang="en-US" sz="1750" dirty="0"/>
          </a:p>
        </p:txBody>
      </p:sp>
      <p:sp>
        <p:nvSpPr>
          <p:cNvPr id="10" name="Shape 8"/>
          <p:cNvSpPr/>
          <p:nvPr/>
        </p:nvSpPr>
        <p:spPr>
          <a:xfrm>
            <a:off x="9640133" y="3750469"/>
            <a:ext cx="4196358" cy="2758559"/>
          </a:xfrm>
          <a:prstGeom prst="roundRect">
            <a:avLst>
              <a:gd name="adj" fmla="val 1233"/>
            </a:avLst>
          </a:prstGeom>
          <a:solidFill>
            <a:srgbClr val="F2EEEE"/>
          </a:solidFill>
          <a:ln/>
        </p:spPr>
      </p:sp>
      <p:sp>
        <p:nvSpPr>
          <p:cNvPr id="11" name="Text 9"/>
          <p:cNvSpPr/>
          <p:nvPr/>
        </p:nvSpPr>
        <p:spPr>
          <a:xfrm>
            <a:off x="9866948" y="3977283"/>
            <a:ext cx="2912269"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Access to Ecosystem</a:t>
            </a:r>
            <a:endParaRPr lang="en-US" sz="2200" dirty="0"/>
          </a:p>
        </p:txBody>
      </p:sp>
      <p:sp>
        <p:nvSpPr>
          <p:cNvPr id="12" name="Text 10"/>
          <p:cNvSpPr/>
          <p:nvPr/>
        </p:nvSpPr>
        <p:spPr>
          <a:xfrm>
            <a:off x="9866948" y="4467701"/>
            <a:ext cx="3742730" cy="181451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Unlock Python's vast ecosystem of libraries like NumPy, Pandas, and Scikit-learn, accelerating development in data science and AI.</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396835" y="311825"/>
            <a:ext cx="6434852"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Object-Oriented Programming (OOP) in Python</a:t>
            </a:r>
            <a:endParaRPr lang="en-US" sz="2200" dirty="0"/>
          </a:p>
        </p:txBody>
      </p:sp>
      <p:sp>
        <p:nvSpPr>
          <p:cNvPr id="3" name="Text 1"/>
          <p:cNvSpPr/>
          <p:nvPr/>
        </p:nvSpPr>
        <p:spPr>
          <a:xfrm>
            <a:off x="396835" y="892969"/>
            <a:ext cx="13836729"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Object-Oriented Programming (OOP) is a paradigm that structures programs around "objects," rather than actions and data rather than logic. Python is a multi-paradigm language that fully supports OOP principles, offering powerful tools for building complex, maintainable, and scalable applications.</a:t>
            </a:r>
            <a:endParaRPr lang="en-US" sz="850" dirty="0"/>
          </a:p>
        </p:txBody>
      </p:sp>
      <p:pic>
        <p:nvPicPr>
          <p:cNvPr id="4" name="Image 0" descr="preencoded.png">    </p:cNvPr>
          <p:cNvPicPr>
            <a:picLocks noChangeAspect="1"/>
          </p:cNvPicPr>
          <p:nvPr/>
        </p:nvPicPr>
        <p:blipFill>
          <a:blip r:embed="rId1"/>
          <a:stretch>
            <a:fillRect/>
          </a:stretch>
        </p:blipFill>
        <p:spPr>
          <a:xfrm>
            <a:off x="396835" y="1383387"/>
            <a:ext cx="8619411" cy="5897404"/>
          </a:xfrm>
          <a:prstGeom prst="rect">
            <a:avLst/>
          </a:prstGeom>
        </p:spPr>
      </p:pic>
      <p:sp>
        <p:nvSpPr>
          <p:cNvPr id="5" name="Shape 2"/>
          <p:cNvSpPr/>
          <p:nvPr/>
        </p:nvSpPr>
        <p:spPr>
          <a:xfrm>
            <a:off x="7307580" y="7408307"/>
            <a:ext cx="15240" cy="2799636"/>
          </a:xfrm>
          <a:prstGeom prst="roundRect">
            <a:avLst>
              <a:gd name="adj" fmla="val 111628"/>
            </a:avLst>
          </a:prstGeom>
          <a:solidFill>
            <a:srgbClr val="D8D4D4"/>
          </a:solidFill>
          <a:ln/>
        </p:spPr>
      </p:sp>
      <p:sp>
        <p:nvSpPr>
          <p:cNvPr id="6" name="Shape 3"/>
          <p:cNvSpPr/>
          <p:nvPr/>
        </p:nvSpPr>
        <p:spPr>
          <a:xfrm>
            <a:off x="6862703" y="7528203"/>
            <a:ext cx="340162" cy="15240"/>
          </a:xfrm>
          <a:prstGeom prst="roundRect">
            <a:avLst>
              <a:gd name="adj" fmla="val 111628"/>
            </a:avLst>
          </a:prstGeom>
          <a:solidFill>
            <a:srgbClr val="D8D4D4"/>
          </a:solidFill>
          <a:ln/>
        </p:spPr>
      </p:sp>
      <p:sp>
        <p:nvSpPr>
          <p:cNvPr id="7" name="Shape 4"/>
          <p:cNvSpPr/>
          <p:nvPr/>
        </p:nvSpPr>
        <p:spPr>
          <a:xfrm>
            <a:off x="7187625" y="7408307"/>
            <a:ext cx="255151" cy="255151"/>
          </a:xfrm>
          <a:prstGeom prst="roundRect">
            <a:avLst>
              <a:gd name="adj" fmla="val 6667"/>
            </a:avLst>
          </a:prstGeom>
          <a:solidFill>
            <a:srgbClr val="F2EEEE"/>
          </a:solidFill>
          <a:ln/>
        </p:spPr>
      </p:sp>
      <p:sp>
        <p:nvSpPr>
          <p:cNvPr id="8" name="Text 5"/>
          <p:cNvSpPr/>
          <p:nvPr/>
        </p:nvSpPr>
        <p:spPr>
          <a:xfrm>
            <a:off x="7230130" y="7429500"/>
            <a:ext cx="170021" cy="212646"/>
          </a:xfrm>
          <a:prstGeom prst="rect">
            <a:avLst/>
          </a:prstGeom>
          <a:noFill/>
          <a:ln/>
        </p:spPr>
        <p:txBody>
          <a:bodyPr wrap="none" lIns="0" tIns="0" rIns="0" bIns="0" rtlCol="0" anchor="t"/>
          <a:lstStyle/>
          <a:p>
            <a:pPr algn="ctr" indent="0" marL="0">
              <a:lnSpc>
                <a:spcPts val="1300"/>
              </a:lnSpc>
              <a:buNone/>
            </a:pPr>
            <a:r>
              <a:rPr lang="en-US" sz="1300" dirty="0">
                <a:solidFill>
                  <a:srgbClr val="464646"/>
                </a:solidFill>
                <a:latin typeface="DM Sans Semi Bold" pitchFamily="34" charset="0"/>
                <a:ea typeface="DM Sans Semi Bold" pitchFamily="34" charset="-122"/>
                <a:cs typeface="DM Sans Semi Bold" pitchFamily="34" charset="-120"/>
              </a:rPr>
              <a:t>1</a:t>
            </a:r>
            <a:endParaRPr lang="en-US" sz="1300" dirty="0"/>
          </a:p>
        </p:txBody>
      </p:sp>
      <p:sp>
        <p:nvSpPr>
          <p:cNvPr id="9" name="Text 6"/>
          <p:cNvSpPr/>
          <p:nvPr/>
        </p:nvSpPr>
        <p:spPr>
          <a:xfrm>
            <a:off x="5330666" y="7447240"/>
            <a:ext cx="1417558" cy="177165"/>
          </a:xfrm>
          <a:prstGeom prst="rect">
            <a:avLst/>
          </a:prstGeom>
          <a:noFill/>
          <a:ln/>
        </p:spPr>
        <p:txBody>
          <a:bodyPr wrap="none" lIns="0" tIns="0" rIns="0" bIns="0" rtlCol="0" anchor="t"/>
          <a:lstStyle/>
          <a:p>
            <a:pPr algn="r"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Classes &amp; Objects</a:t>
            </a:r>
            <a:endParaRPr lang="en-US" sz="1100" dirty="0"/>
          </a:p>
        </p:txBody>
      </p:sp>
      <p:sp>
        <p:nvSpPr>
          <p:cNvPr id="10" name="Text 7"/>
          <p:cNvSpPr/>
          <p:nvPr/>
        </p:nvSpPr>
        <p:spPr>
          <a:xfrm>
            <a:off x="396835" y="7692390"/>
            <a:ext cx="6351389" cy="362903"/>
          </a:xfrm>
          <a:prstGeom prst="rect">
            <a:avLst/>
          </a:prstGeom>
          <a:noFill/>
          <a:ln/>
        </p:spPr>
        <p:txBody>
          <a:bodyPr wrap="square" lIns="0" tIns="0" rIns="0" bIns="0" rtlCol="0" anchor="t"/>
          <a:lstStyle/>
          <a:p>
            <a:pPr algn="r"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Classes serve as blueprints, defining properties (attributes) and behaviours (methods). Objects are instances of these classes, embodying the defined structure.</a:t>
            </a:r>
            <a:endParaRPr lang="en-US" sz="850" dirty="0"/>
          </a:p>
        </p:txBody>
      </p:sp>
      <p:sp>
        <p:nvSpPr>
          <p:cNvPr id="11" name="Shape 8"/>
          <p:cNvSpPr/>
          <p:nvPr/>
        </p:nvSpPr>
        <p:spPr>
          <a:xfrm>
            <a:off x="7427535" y="8208645"/>
            <a:ext cx="340162" cy="15240"/>
          </a:xfrm>
          <a:prstGeom prst="roundRect">
            <a:avLst>
              <a:gd name="adj" fmla="val 111628"/>
            </a:avLst>
          </a:prstGeom>
          <a:solidFill>
            <a:srgbClr val="D8D4D4"/>
          </a:solidFill>
          <a:ln/>
        </p:spPr>
      </p:sp>
      <p:sp>
        <p:nvSpPr>
          <p:cNvPr id="12" name="Shape 9"/>
          <p:cNvSpPr/>
          <p:nvPr/>
        </p:nvSpPr>
        <p:spPr>
          <a:xfrm>
            <a:off x="7187625" y="8088749"/>
            <a:ext cx="255151" cy="255151"/>
          </a:xfrm>
          <a:prstGeom prst="roundRect">
            <a:avLst>
              <a:gd name="adj" fmla="val 6667"/>
            </a:avLst>
          </a:prstGeom>
          <a:solidFill>
            <a:srgbClr val="F2EEEE"/>
          </a:solidFill>
          <a:ln/>
        </p:spPr>
      </p:sp>
      <p:sp>
        <p:nvSpPr>
          <p:cNvPr id="13" name="Text 10"/>
          <p:cNvSpPr/>
          <p:nvPr/>
        </p:nvSpPr>
        <p:spPr>
          <a:xfrm>
            <a:off x="7230130" y="8109942"/>
            <a:ext cx="170021" cy="212646"/>
          </a:xfrm>
          <a:prstGeom prst="rect">
            <a:avLst/>
          </a:prstGeom>
          <a:noFill/>
          <a:ln/>
        </p:spPr>
        <p:txBody>
          <a:bodyPr wrap="none" lIns="0" tIns="0" rIns="0" bIns="0" rtlCol="0" anchor="t"/>
          <a:lstStyle/>
          <a:p>
            <a:pPr algn="ctr" indent="0" marL="0">
              <a:lnSpc>
                <a:spcPts val="1300"/>
              </a:lnSpc>
              <a:buNone/>
            </a:pPr>
            <a:r>
              <a:rPr lang="en-US" sz="1300" dirty="0">
                <a:solidFill>
                  <a:srgbClr val="464646"/>
                </a:solidFill>
                <a:latin typeface="DM Sans Semi Bold" pitchFamily="34" charset="0"/>
                <a:ea typeface="DM Sans Semi Bold" pitchFamily="34" charset="-122"/>
                <a:cs typeface="DM Sans Semi Bold" pitchFamily="34" charset="-120"/>
              </a:rPr>
              <a:t>2</a:t>
            </a:r>
            <a:endParaRPr lang="en-US" sz="1300" dirty="0"/>
          </a:p>
        </p:txBody>
      </p:sp>
      <p:sp>
        <p:nvSpPr>
          <p:cNvPr id="14" name="Text 11"/>
          <p:cNvSpPr/>
          <p:nvPr/>
        </p:nvSpPr>
        <p:spPr>
          <a:xfrm>
            <a:off x="7882176" y="8127683"/>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Inheritance</a:t>
            </a:r>
            <a:endParaRPr lang="en-US" sz="1100" dirty="0"/>
          </a:p>
        </p:txBody>
      </p:sp>
      <p:sp>
        <p:nvSpPr>
          <p:cNvPr id="15" name="Text 12"/>
          <p:cNvSpPr/>
          <p:nvPr/>
        </p:nvSpPr>
        <p:spPr>
          <a:xfrm>
            <a:off x="7882176" y="8372832"/>
            <a:ext cx="6351389"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Allows a new class (subclass) to inherit attributes and methods from an existing class (superclass), promoting code reuse and establishing hierarchies.</a:t>
            </a:r>
            <a:endParaRPr lang="en-US" sz="850" dirty="0"/>
          </a:p>
        </p:txBody>
      </p:sp>
      <p:sp>
        <p:nvSpPr>
          <p:cNvPr id="16" name="Shape 13"/>
          <p:cNvSpPr/>
          <p:nvPr/>
        </p:nvSpPr>
        <p:spPr>
          <a:xfrm>
            <a:off x="6862703" y="8795147"/>
            <a:ext cx="340162" cy="15240"/>
          </a:xfrm>
          <a:prstGeom prst="roundRect">
            <a:avLst>
              <a:gd name="adj" fmla="val 111628"/>
            </a:avLst>
          </a:prstGeom>
          <a:solidFill>
            <a:srgbClr val="D8D4D4"/>
          </a:solidFill>
          <a:ln/>
        </p:spPr>
      </p:sp>
      <p:sp>
        <p:nvSpPr>
          <p:cNvPr id="17" name="Shape 14"/>
          <p:cNvSpPr/>
          <p:nvPr/>
        </p:nvSpPr>
        <p:spPr>
          <a:xfrm>
            <a:off x="7187625" y="8675251"/>
            <a:ext cx="255151" cy="255151"/>
          </a:xfrm>
          <a:prstGeom prst="roundRect">
            <a:avLst>
              <a:gd name="adj" fmla="val 6667"/>
            </a:avLst>
          </a:prstGeom>
          <a:solidFill>
            <a:srgbClr val="F2EEEE"/>
          </a:solidFill>
          <a:ln/>
        </p:spPr>
      </p:sp>
      <p:sp>
        <p:nvSpPr>
          <p:cNvPr id="18" name="Text 15"/>
          <p:cNvSpPr/>
          <p:nvPr/>
        </p:nvSpPr>
        <p:spPr>
          <a:xfrm>
            <a:off x="7230130" y="8696444"/>
            <a:ext cx="170021" cy="212646"/>
          </a:xfrm>
          <a:prstGeom prst="rect">
            <a:avLst/>
          </a:prstGeom>
          <a:noFill/>
          <a:ln/>
        </p:spPr>
        <p:txBody>
          <a:bodyPr wrap="none" lIns="0" tIns="0" rIns="0" bIns="0" rtlCol="0" anchor="t"/>
          <a:lstStyle/>
          <a:p>
            <a:pPr algn="ctr" indent="0" marL="0">
              <a:lnSpc>
                <a:spcPts val="1300"/>
              </a:lnSpc>
              <a:buNone/>
            </a:pPr>
            <a:r>
              <a:rPr lang="en-US" sz="1300" dirty="0">
                <a:solidFill>
                  <a:srgbClr val="464646"/>
                </a:solidFill>
                <a:latin typeface="DM Sans Semi Bold" pitchFamily="34" charset="0"/>
                <a:ea typeface="DM Sans Semi Bold" pitchFamily="34" charset="-122"/>
                <a:cs typeface="DM Sans Semi Bold" pitchFamily="34" charset="-120"/>
              </a:rPr>
              <a:t>3</a:t>
            </a:r>
            <a:endParaRPr lang="en-US" sz="1300" dirty="0"/>
          </a:p>
        </p:txBody>
      </p:sp>
      <p:sp>
        <p:nvSpPr>
          <p:cNvPr id="19" name="Text 16"/>
          <p:cNvSpPr/>
          <p:nvPr/>
        </p:nvSpPr>
        <p:spPr>
          <a:xfrm>
            <a:off x="5330666" y="8714184"/>
            <a:ext cx="1417558" cy="177165"/>
          </a:xfrm>
          <a:prstGeom prst="rect">
            <a:avLst/>
          </a:prstGeom>
          <a:noFill/>
          <a:ln/>
        </p:spPr>
        <p:txBody>
          <a:bodyPr wrap="none" lIns="0" tIns="0" rIns="0" bIns="0" rtlCol="0" anchor="t"/>
          <a:lstStyle/>
          <a:p>
            <a:pPr algn="r"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Encapsulation</a:t>
            </a:r>
            <a:endParaRPr lang="en-US" sz="1100" dirty="0"/>
          </a:p>
        </p:txBody>
      </p:sp>
      <p:sp>
        <p:nvSpPr>
          <p:cNvPr id="20" name="Text 17"/>
          <p:cNvSpPr/>
          <p:nvPr/>
        </p:nvSpPr>
        <p:spPr>
          <a:xfrm>
            <a:off x="396835" y="8959334"/>
            <a:ext cx="6351389" cy="362903"/>
          </a:xfrm>
          <a:prstGeom prst="rect">
            <a:avLst/>
          </a:prstGeom>
          <a:noFill/>
          <a:ln/>
        </p:spPr>
        <p:txBody>
          <a:bodyPr wrap="square" lIns="0" tIns="0" rIns="0" bIns="0" rtlCol="0" anchor="t"/>
          <a:lstStyle/>
          <a:p>
            <a:pPr algn="r"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Bundles data and methods that operate on the data within a single unit (object), restricting direct access to some of an object's components, thus preventing unintended interference.</a:t>
            </a:r>
            <a:endParaRPr lang="en-US" sz="850" dirty="0"/>
          </a:p>
        </p:txBody>
      </p:sp>
      <p:sp>
        <p:nvSpPr>
          <p:cNvPr id="21" name="Shape 18"/>
          <p:cNvSpPr/>
          <p:nvPr/>
        </p:nvSpPr>
        <p:spPr>
          <a:xfrm>
            <a:off x="7427535" y="9381649"/>
            <a:ext cx="340162" cy="15240"/>
          </a:xfrm>
          <a:prstGeom prst="roundRect">
            <a:avLst>
              <a:gd name="adj" fmla="val 111628"/>
            </a:avLst>
          </a:prstGeom>
          <a:solidFill>
            <a:srgbClr val="D8D4D4"/>
          </a:solidFill>
          <a:ln/>
        </p:spPr>
      </p:sp>
      <p:sp>
        <p:nvSpPr>
          <p:cNvPr id="22" name="Shape 19"/>
          <p:cNvSpPr/>
          <p:nvPr/>
        </p:nvSpPr>
        <p:spPr>
          <a:xfrm>
            <a:off x="7187625" y="9261753"/>
            <a:ext cx="255151" cy="255151"/>
          </a:xfrm>
          <a:prstGeom prst="roundRect">
            <a:avLst>
              <a:gd name="adj" fmla="val 6667"/>
            </a:avLst>
          </a:prstGeom>
          <a:solidFill>
            <a:srgbClr val="F2EEEE"/>
          </a:solidFill>
          <a:ln/>
        </p:spPr>
      </p:sp>
      <p:sp>
        <p:nvSpPr>
          <p:cNvPr id="23" name="Text 20"/>
          <p:cNvSpPr/>
          <p:nvPr/>
        </p:nvSpPr>
        <p:spPr>
          <a:xfrm>
            <a:off x="7230130" y="9282946"/>
            <a:ext cx="170021" cy="212646"/>
          </a:xfrm>
          <a:prstGeom prst="rect">
            <a:avLst/>
          </a:prstGeom>
          <a:noFill/>
          <a:ln/>
        </p:spPr>
        <p:txBody>
          <a:bodyPr wrap="none" lIns="0" tIns="0" rIns="0" bIns="0" rtlCol="0" anchor="t"/>
          <a:lstStyle/>
          <a:p>
            <a:pPr algn="ctr" indent="0" marL="0">
              <a:lnSpc>
                <a:spcPts val="1300"/>
              </a:lnSpc>
              <a:buNone/>
            </a:pPr>
            <a:r>
              <a:rPr lang="en-US" sz="1300" dirty="0">
                <a:solidFill>
                  <a:srgbClr val="464646"/>
                </a:solidFill>
                <a:latin typeface="DM Sans Semi Bold" pitchFamily="34" charset="0"/>
                <a:ea typeface="DM Sans Semi Bold" pitchFamily="34" charset="-122"/>
                <a:cs typeface="DM Sans Semi Bold" pitchFamily="34" charset="-120"/>
              </a:rPr>
              <a:t>4</a:t>
            </a:r>
            <a:endParaRPr lang="en-US" sz="1300" dirty="0"/>
          </a:p>
        </p:txBody>
      </p:sp>
      <p:sp>
        <p:nvSpPr>
          <p:cNvPr id="24" name="Text 21"/>
          <p:cNvSpPr/>
          <p:nvPr/>
        </p:nvSpPr>
        <p:spPr>
          <a:xfrm>
            <a:off x="7882176" y="9300686"/>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Polymorphism</a:t>
            </a:r>
            <a:endParaRPr lang="en-US" sz="1100" dirty="0"/>
          </a:p>
        </p:txBody>
      </p:sp>
      <p:sp>
        <p:nvSpPr>
          <p:cNvPr id="25" name="Text 22"/>
          <p:cNvSpPr/>
          <p:nvPr/>
        </p:nvSpPr>
        <p:spPr>
          <a:xfrm>
            <a:off x="7882176" y="9545836"/>
            <a:ext cx="6351389"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Enables objects of different classes to be treated as objects of a common type. This allows a single interface to be used for different data types.</a:t>
            </a:r>
            <a:endParaRPr lang="en-US" sz="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2792" y="664369"/>
            <a:ext cx="4688443" cy="586026"/>
          </a:xfrm>
          <a:prstGeom prst="rect">
            <a:avLst/>
          </a:prstGeom>
          <a:noFill/>
          <a:ln/>
        </p:spPr>
        <p:txBody>
          <a:bodyPr wrap="none" lIns="0" tIns="0" rIns="0" bIns="0" rtlCol="0" anchor="t"/>
          <a:lstStyle/>
          <a:p>
            <a:pPr algn="l" indent="0" marL="0">
              <a:lnSpc>
                <a:spcPts val="4600"/>
              </a:lnSpc>
              <a:buNone/>
            </a:pPr>
            <a:r>
              <a:rPr lang="en-US" sz="3650" dirty="0">
                <a:solidFill>
                  <a:srgbClr val="030303"/>
                </a:solidFill>
                <a:latin typeface="DM Sans Semi Bold" pitchFamily="34" charset="0"/>
                <a:ea typeface="DM Sans Semi Bold" pitchFamily="34" charset="-122"/>
                <a:cs typeface="DM Sans Semi Bold" pitchFamily="34" charset="-120"/>
              </a:rPr>
              <a:t>Exception Handling</a:t>
            </a:r>
            <a:endParaRPr lang="en-US" sz="3650" dirty="0"/>
          </a:p>
        </p:txBody>
      </p:sp>
      <p:sp>
        <p:nvSpPr>
          <p:cNvPr id="4" name="Text 1"/>
          <p:cNvSpPr/>
          <p:nvPr/>
        </p:nvSpPr>
        <p:spPr>
          <a:xfrm>
            <a:off x="6142792" y="1531620"/>
            <a:ext cx="7831217" cy="900113"/>
          </a:xfrm>
          <a:prstGeom prst="rect">
            <a:avLst/>
          </a:prstGeom>
          <a:noFill/>
          <a:ln/>
        </p:spPr>
        <p:txBody>
          <a:bodyPr wrap="square" lIns="0" tIns="0" rIns="0" bIns="0" rtlCol="0" anchor="t"/>
          <a:lstStyle/>
          <a:p>
            <a:pPr algn="l" indent="0" marL="0">
              <a:lnSpc>
                <a:spcPts val="2350"/>
              </a:lnSpc>
              <a:buNone/>
            </a:pPr>
            <a:r>
              <a:rPr lang="en-US" sz="1450" dirty="0">
                <a:solidFill>
                  <a:srgbClr val="464646"/>
                </a:solidFill>
                <a:latin typeface="Inter Medium" pitchFamily="34" charset="0"/>
                <a:ea typeface="Inter Medium" pitchFamily="34" charset="-122"/>
                <a:cs typeface="Inter Medium" pitchFamily="34" charset="-120"/>
              </a:rPr>
              <a:t>Exception handling in Python allows programs to gracefully manage runtime errors and unexpected events, preventing abrupt crashes and ensuring robust, user-friendly applications, especially vital in complex Machine Learning operations.</a:t>
            </a:r>
            <a:endParaRPr lang="en-US" sz="1450" dirty="0"/>
          </a:p>
        </p:txBody>
      </p:sp>
      <p:sp>
        <p:nvSpPr>
          <p:cNvPr id="5" name="Shape 2"/>
          <p:cNvSpPr/>
          <p:nvPr/>
        </p:nvSpPr>
        <p:spPr>
          <a:xfrm>
            <a:off x="6142792" y="2642711"/>
            <a:ext cx="750094" cy="1125141"/>
          </a:xfrm>
          <a:prstGeom prst="roundRect">
            <a:avLst>
              <a:gd name="adj" fmla="val 360033"/>
            </a:avLst>
          </a:prstGeom>
          <a:solidFill>
            <a:srgbClr val="F2EEEE"/>
          </a:solidFill>
          <a:ln/>
        </p:spPr>
      </p:sp>
      <p:pic>
        <p:nvPicPr>
          <p:cNvPr id="6" name="Image 1" descr="preencoded.png">    </p:cNvPr>
          <p:cNvPicPr>
            <a:picLocks noChangeAspect="1"/>
          </p:cNvPicPr>
          <p:nvPr/>
        </p:nvPicPr>
        <p:blipFill>
          <a:blip r:embed="rId2"/>
          <a:stretch>
            <a:fillRect/>
          </a:stretch>
        </p:blipFill>
        <p:spPr>
          <a:xfrm>
            <a:off x="6377226" y="3029426"/>
            <a:ext cx="281226" cy="351592"/>
          </a:xfrm>
          <a:prstGeom prst="rect">
            <a:avLst/>
          </a:prstGeom>
        </p:spPr>
      </p:pic>
      <p:sp>
        <p:nvSpPr>
          <p:cNvPr id="7" name="Text 3"/>
          <p:cNvSpPr/>
          <p:nvPr/>
        </p:nvSpPr>
        <p:spPr>
          <a:xfrm>
            <a:off x="7080409" y="2830235"/>
            <a:ext cx="2344222" cy="293013"/>
          </a:xfrm>
          <a:prstGeom prst="rect">
            <a:avLst/>
          </a:prstGeom>
          <a:noFill/>
          <a:ln/>
        </p:spPr>
        <p:txBody>
          <a:bodyPr wrap="none" lIns="0" tIns="0" rIns="0" bIns="0" rtlCol="0" anchor="t"/>
          <a:lstStyle/>
          <a:p>
            <a:pPr algn="l" indent="0" marL="0">
              <a:lnSpc>
                <a:spcPts val="2300"/>
              </a:lnSpc>
              <a:buNone/>
            </a:pPr>
            <a:r>
              <a:rPr lang="en-US" sz="1800" dirty="0">
                <a:solidFill>
                  <a:srgbClr val="464646"/>
                </a:solidFill>
                <a:latin typeface="DM Sans Semi Bold" pitchFamily="34" charset="0"/>
                <a:ea typeface="DM Sans Semi Bold" pitchFamily="34" charset="-122"/>
                <a:cs typeface="DM Sans Semi Bold" pitchFamily="34" charset="-120"/>
              </a:rPr>
              <a:t>Try Block</a:t>
            </a:r>
            <a:endParaRPr lang="en-US" sz="1800" dirty="0"/>
          </a:p>
        </p:txBody>
      </p:sp>
      <p:sp>
        <p:nvSpPr>
          <p:cNvPr id="8" name="Text 4"/>
          <p:cNvSpPr/>
          <p:nvPr/>
        </p:nvSpPr>
        <p:spPr>
          <a:xfrm>
            <a:off x="7080409" y="3235762"/>
            <a:ext cx="6893600" cy="300038"/>
          </a:xfrm>
          <a:prstGeom prst="rect">
            <a:avLst/>
          </a:prstGeom>
          <a:noFill/>
          <a:ln/>
        </p:spPr>
        <p:txBody>
          <a:bodyPr wrap="none" lIns="0" tIns="0" rIns="0" bIns="0" rtlCol="0" anchor="t"/>
          <a:lstStyle/>
          <a:p>
            <a:pPr algn="l" indent="0" marL="0">
              <a:lnSpc>
                <a:spcPts val="2350"/>
              </a:lnSpc>
              <a:buNone/>
            </a:pPr>
            <a:r>
              <a:rPr lang="en-US" sz="1450" dirty="0">
                <a:solidFill>
                  <a:srgbClr val="464646"/>
                </a:solidFill>
                <a:latin typeface="Inter Medium" pitchFamily="34" charset="0"/>
                <a:ea typeface="Inter Medium" pitchFamily="34" charset="-122"/>
                <a:cs typeface="Inter Medium" pitchFamily="34" charset="-120"/>
              </a:rPr>
              <a:t>Encloses code that might raise an exception.</a:t>
            </a:r>
            <a:endParaRPr lang="en-US" sz="1450" dirty="0"/>
          </a:p>
        </p:txBody>
      </p:sp>
      <p:sp>
        <p:nvSpPr>
          <p:cNvPr id="9" name="Shape 5"/>
          <p:cNvSpPr/>
          <p:nvPr/>
        </p:nvSpPr>
        <p:spPr>
          <a:xfrm>
            <a:off x="6142792" y="3908465"/>
            <a:ext cx="750094" cy="1125141"/>
          </a:xfrm>
          <a:prstGeom prst="roundRect">
            <a:avLst>
              <a:gd name="adj" fmla="val 360033"/>
            </a:avLst>
          </a:prstGeom>
          <a:solidFill>
            <a:srgbClr val="F2EEEE"/>
          </a:solidFill>
          <a:ln/>
        </p:spPr>
      </p:sp>
      <p:pic>
        <p:nvPicPr>
          <p:cNvPr id="10" name="Image 2" descr="preencoded.png">    </p:cNvPr>
          <p:cNvPicPr>
            <a:picLocks noChangeAspect="1"/>
          </p:cNvPicPr>
          <p:nvPr/>
        </p:nvPicPr>
        <p:blipFill>
          <a:blip r:embed="rId3"/>
          <a:stretch>
            <a:fillRect/>
          </a:stretch>
        </p:blipFill>
        <p:spPr>
          <a:xfrm>
            <a:off x="6377226" y="4295180"/>
            <a:ext cx="281226" cy="351592"/>
          </a:xfrm>
          <a:prstGeom prst="rect">
            <a:avLst/>
          </a:prstGeom>
        </p:spPr>
      </p:pic>
      <p:sp>
        <p:nvSpPr>
          <p:cNvPr id="11" name="Text 6"/>
          <p:cNvSpPr/>
          <p:nvPr/>
        </p:nvSpPr>
        <p:spPr>
          <a:xfrm>
            <a:off x="7080409" y="4095988"/>
            <a:ext cx="2344222" cy="293013"/>
          </a:xfrm>
          <a:prstGeom prst="rect">
            <a:avLst/>
          </a:prstGeom>
          <a:noFill/>
          <a:ln/>
        </p:spPr>
        <p:txBody>
          <a:bodyPr wrap="none" lIns="0" tIns="0" rIns="0" bIns="0" rtlCol="0" anchor="t"/>
          <a:lstStyle/>
          <a:p>
            <a:pPr algn="l" indent="0" marL="0">
              <a:lnSpc>
                <a:spcPts val="2300"/>
              </a:lnSpc>
              <a:buNone/>
            </a:pPr>
            <a:r>
              <a:rPr lang="en-US" sz="1800" dirty="0">
                <a:solidFill>
                  <a:srgbClr val="464646"/>
                </a:solidFill>
                <a:latin typeface="DM Sans Semi Bold" pitchFamily="34" charset="0"/>
                <a:ea typeface="DM Sans Semi Bold" pitchFamily="34" charset="-122"/>
                <a:cs typeface="DM Sans Semi Bold" pitchFamily="34" charset="-120"/>
              </a:rPr>
              <a:t>Except Block</a:t>
            </a:r>
            <a:endParaRPr lang="en-US" sz="1800" dirty="0"/>
          </a:p>
        </p:txBody>
      </p:sp>
      <p:sp>
        <p:nvSpPr>
          <p:cNvPr id="12" name="Text 7"/>
          <p:cNvSpPr/>
          <p:nvPr/>
        </p:nvSpPr>
        <p:spPr>
          <a:xfrm>
            <a:off x="7080409" y="4501515"/>
            <a:ext cx="6893600" cy="300038"/>
          </a:xfrm>
          <a:prstGeom prst="rect">
            <a:avLst/>
          </a:prstGeom>
          <a:noFill/>
          <a:ln/>
        </p:spPr>
        <p:txBody>
          <a:bodyPr wrap="none" lIns="0" tIns="0" rIns="0" bIns="0" rtlCol="0" anchor="t"/>
          <a:lstStyle/>
          <a:p>
            <a:pPr algn="l" indent="0" marL="0">
              <a:lnSpc>
                <a:spcPts val="2350"/>
              </a:lnSpc>
              <a:buNone/>
            </a:pPr>
            <a:r>
              <a:rPr lang="en-US" sz="1450" dirty="0">
                <a:solidFill>
                  <a:srgbClr val="464646"/>
                </a:solidFill>
                <a:latin typeface="Inter Medium" pitchFamily="34" charset="0"/>
                <a:ea typeface="Inter Medium" pitchFamily="34" charset="-122"/>
                <a:cs typeface="Inter Medium" pitchFamily="34" charset="-120"/>
              </a:rPr>
              <a:t>Catches and handles specific error types gracefully.</a:t>
            </a:r>
            <a:endParaRPr lang="en-US" sz="1450" dirty="0"/>
          </a:p>
        </p:txBody>
      </p:sp>
      <p:sp>
        <p:nvSpPr>
          <p:cNvPr id="13" name="Shape 8"/>
          <p:cNvSpPr/>
          <p:nvPr/>
        </p:nvSpPr>
        <p:spPr>
          <a:xfrm>
            <a:off x="6142792" y="5174218"/>
            <a:ext cx="750094" cy="1125141"/>
          </a:xfrm>
          <a:prstGeom prst="roundRect">
            <a:avLst>
              <a:gd name="adj" fmla="val 360033"/>
            </a:avLst>
          </a:prstGeom>
          <a:solidFill>
            <a:srgbClr val="F2EEEE"/>
          </a:solidFill>
          <a:ln/>
        </p:spPr>
      </p:sp>
      <p:pic>
        <p:nvPicPr>
          <p:cNvPr id="14" name="Image 3" descr="preencoded.png">    </p:cNvPr>
          <p:cNvPicPr>
            <a:picLocks noChangeAspect="1"/>
          </p:cNvPicPr>
          <p:nvPr/>
        </p:nvPicPr>
        <p:blipFill>
          <a:blip r:embed="rId4"/>
          <a:stretch>
            <a:fillRect/>
          </a:stretch>
        </p:blipFill>
        <p:spPr>
          <a:xfrm>
            <a:off x="6377226" y="5560933"/>
            <a:ext cx="281226" cy="351592"/>
          </a:xfrm>
          <a:prstGeom prst="rect">
            <a:avLst/>
          </a:prstGeom>
        </p:spPr>
      </p:pic>
      <p:sp>
        <p:nvSpPr>
          <p:cNvPr id="15" name="Text 9"/>
          <p:cNvSpPr/>
          <p:nvPr/>
        </p:nvSpPr>
        <p:spPr>
          <a:xfrm>
            <a:off x="7080409" y="5361742"/>
            <a:ext cx="2344222" cy="293013"/>
          </a:xfrm>
          <a:prstGeom prst="rect">
            <a:avLst/>
          </a:prstGeom>
          <a:noFill/>
          <a:ln/>
        </p:spPr>
        <p:txBody>
          <a:bodyPr wrap="none" lIns="0" tIns="0" rIns="0" bIns="0" rtlCol="0" anchor="t"/>
          <a:lstStyle/>
          <a:p>
            <a:pPr algn="l" indent="0" marL="0">
              <a:lnSpc>
                <a:spcPts val="2300"/>
              </a:lnSpc>
              <a:buNone/>
            </a:pPr>
            <a:r>
              <a:rPr lang="en-US" sz="1800" dirty="0">
                <a:solidFill>
                  <a:srgbClr val="464646"/>
                </a:solidFill>
                <a:latin typeface="DM Sans Semi Bold" pitchFamily="34" charset="0"/>
                <a:ea typeface="DM Sans Semi Bold" pitchFamily="34" charset="-122"/>
                <a:cs typeface="DM Sans Semi Bold" pitchFamily="34" charset="-120"/>
              </a:rPr>
              <a:t>Else Block</a:t>
            </a:r>
            <a:endParaRPr lang="en-US" sz="1800" dirty="0"/>
          </a:p>
        </p:txBody>
      </p:sp>
      <p:sp>
        <p:nvSpPr>
          <p:cNvPr id="16" name="Text 10"/>
          <p:cNvSpPr/>
          <p:nvPr/>
        </p:nvSpPr>
        <p:spPr>
          <a:xfrm>
            <a:off x="7080409" y="5767268"/>
            <a:ext cx="6893600" cy="300038"/>
          </a:xfrm>
          <a:prstGeom prst="rect">
            <a:avLst/>
          </a:prstGeom>
          <a:noFill/>
          <a:ln/>
        </p:spPr>
        <p:txBody>
          <a:bodyPr wrap="none" lIns="0" tIns="0" rIns="0" bIns="0" rtlCol="0" anchor="t"/>
          <a:lstStyle/>
          <a:p>
            <a:pPr algn="l" indent="0" marL="0">
              <a:lnSpc>
                <a:spcPts val="2350"/>
              </a:lnSpc>
              <a:buNone/>
            </a:pPr>
            <a:r>
              <a:rPr lang="en-US" sz="1450" dirty="0">
                <a:solidFill>
                  <a:srgbClr val="464646"/>
                </a:solidFill>
                <a:latin typeface="Inter Medium" pitchFamily="34" charset="0"/>
                <a:ea typeface="Inter Medium" pitchFamily="34" charset="-122"/>
                <a:cs typeface="Inter Medium" pitchFamily="34" charset="-120"/>
              </a:rPr>
              <a:t>Executes only if no exceptions occur in the try block.</a:t>
            </a:r>
            <a:endParaRPr lang="en-US" sz="1450" dirty="0"/>
          </a:p>
        </p:txBody>
      </p:sp>
      <p:sp>
        <p:nvSpPr>
          <p:cNvPr id="17" name="Shape 11"/>
          <p:cNvSpPr/>
          <p:nvPr/>
        </p:nvSpPr>
        <p:spPr>
          <a:xfrm>
            <a:off x="6142792" y="6439972"/>
            <a:ext cx="750094" cy="1125141"/>
          </a:xfrm>
          <a:prstGeom prst="roundRect">
            <a:avLst>
              <a:gd name="adj" fmla="val 360033"/>
            </a:avLst>
          </a:prstGeom>
          <a:solidFill>
            <a:srgbClr val="F2EEEE"/>
          </a:solidFill>
          <a:ln/>
        </p:spPr>
      </p:sp>
      <p:pic>
        <p:nvPicPr>
          <p:cNvPr id="18" name="Image 4" descr="preencoded.png">    </p:cNvPr>
          <p:cNvPicPr>
            <a:picLocks noChangeAspect="1"/>
          </p:cNvPicPr>
          <p:nvPr/>
        </p:nvPicPr>
        <p:blipFill>
          <a:blip r:embed="rId5"/>
          <a:stretch>
            <a:fillRect/>
          </a:stretch>
        </p:blipFill>
        <p:spPr>
          <a:xfrm>
            <a:off x="6377226" y="6826687"/>
            <a:ext cx="281226" cy="351592"/>
          </a:xfrm>
          <a:prstGeom prst="rect">
            <a:avLst/>
          </a:prstGeom>
        </p:spPr>
      </p:pic>
      <p:sp>
        <p:nvSpPr>
          <p:cNvPr id="19" name="Text 12"/>
          <p:cNvSpPr/>
          <p:nvPr/>
        </p:nvSpPr>
        <p:spPr>
          <a:xfrm>
            <a:off x="7080409" y="6627495"/>
            <a:ext cx="2344222" cy="293013"/>
          </a:xfrm>
          <a:prstGeom prst="rect">
            <a:avLst/>
          </a:prstGeom>
          <a:noFill/>
          <a:ln/>
        </p:spPr>
        <p:txBody>
          <a:bodyPr wrap="none" lIns="0" tIns="0" rIns="0" bIns="0" rtlCol="0" anchor="t"/>
          <a:lstStyle/>
          <a:p>
            <a:pPr algn="l" indent="0" marL="0">
              <a:lnSpc>
                <a:spcPts val="2300"/>
              </a:lnSpc>
              <a:buNone/>
            </a:pPr>
            <a:r>
              <a:rPr lang="en-US" sz="1800" dirty="0">
                <a:solidFill>
                  <a:srgbClr val="464646"/>
                </a:solidFill>
                <a:latin typeface="DM Sans Semi Bold" pitchFamily="34" charset="0"/>
                <a:ea typeface="DM Sans Semi Bold" pitchFamily="34" charset="-122"/>
                <a:cs typeface="DM Sans Semi Bold" pitchFamily="34" charset="-120"/>
              </a:rPr>
              <a:t>Finally Block</a:t>
            </a:r>
            <a:endParaRPr lang="en-US" sz="1800" dirty="0"/>
          </a:p>
        </p:txBody>
      </p:sp>
      <p:sp>
        <p:nvSpPr>
          <p:cNvPr id="20" name="Text 13"/>
          <p:cNvSpPr/>
          <p:nvPr/>
        </p:nvSpPr>
        <p:spPr>
          <a:xfrm>
            <a:off x="7080409" y="7033022"/>
            <a:ext cx="6893600" cy="300038"/>
          </a:xfrm>
          <a:prstGeom prst="rect">
            <a:avLst/>
          </a:prstGeom>
          <a:noFill/>
          <a:ln/>
        </p:spPr>
        <p:txBody>
          <a:bodyPr wrap="none" lIns="0" tIns="0" rIns="0" bIns="0" rtlCol="0" anchor="t"/>
          <a:lstStyle/>
          <a:p>
            <a:pPr algn="l" indent="0" marL="0">
              <a:lnSpc>
                <a:spcPts val="2350"/>
              </a:lnSpc>
              <a:buNone/>
            </a:pPr>
            <a:r>
              <a:rPr lang="en-US" sz="1450" dirty="0">
                <a:solidFill>
                  <a:srgbClr val="464646"/>
                </a:solidFill>
                <a:latin typeface="Inter Medium" pitchFamily="34" charset="0"/>
                <a:ea typeface="Inter Medium" pitchFamily="34" charset="-122"/>
                <a:cs typeface="Inter Medium" pitchFamily="34" charset="-120"/>
              </a:rPr>
              <a:t>Always executes, regardless of exceptions, for cleanup.</a:t>
            </a:r>
            <a:endParaRPr lang="en-US" sz="14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659130" y="517922"/>
            <a:ext cx="6356866" cy="588526"/>
          </a:xfrm>
          <a:prstGeom prst="rect">
            <a:avLst/>
          </a:prstGeom>
          <a:noFill/>
          <a:ln/>
        </p:spPr>
        <p:txBody>
          <a:bodyPr wrap="none" lIns="0" tIns="0" rIns="0" bIns="0" rtlCol="0" anchor="t"/>
          <a:lstStyle/>
          <a:p>
            <a:pPr algn="l" indent="0" marL="0">
              <a:lnSpc>
                <a:spcPts val="4600"/>
              </a:lnSpc>
              <a:buNone/>
            </a:pPr>
            <a:r>
              <a:rPr lang="en-US" sz="3700" dirty="0">
                <a:solidFill>
                  <a:srgbClr val="030303"/>
                </a:solidFill>
                <a:latin typeface="DM Sans Semi Bold" pitchFamily="34" charset="0"/>
                <a:ea typeface="DM Sans Semi Bold" pitchFamily="34" charset="-122"/>
                <a:cs typeface="DM Sans Semi Bold" pitchFamily="34" charset="-120"/>
              </a:rPr>
              <a:t>Regular Expressions (Regex)</a:t>
            </a:r>
            <a:endParaRPr lang="en-US" sz="3700" dirty="0"/>
          </a:p>
        </p:txBody>
      </p:sp>
      <p:sp>
        <p:nvSpPr>
          <p:cNvPr id="3" name="Text 1"/>
          <p:cNvSpPr/>
          <p:nvPr/>
        </p:nvSpPr>
        <p:spPr>
          <a:xfrm>
            <a:off x="659130" y="1483043"/>
            <a:ext cx="13312140" cy="602694"/>
          </a:xfrm>
          <a:prstGeom prst="rect">
            <a:avLst/>
          </a:prstGeom>
          <a:noFill/>
          <a:ln/>
        </p:spPr>
        <p:txBody>
          <a:bodyPr wrap="square" lIns="0" tIns="0" rIns="0" bIns="0" rtlCol="0" anchor="t"/>
          <a:lstStyle/>
          <a:p>
            <a:pPr algn="l" indent="0" marL="0">
              <a:lnSpc>
                <a:spcPts val="2350"/>
              </a:lnSpc>
              <a:buNone/>
            </a:pPr>
            <a:r>
              <a:rPr lang="en-US" sz="1450" dirty="0">
                <a:solidFill>
                  <a:srgbClr val="464646"/>
                </a:solidFill>
                <a:latin typeface="Inter Medium" pitchFamily="34" charset="0"/>
                <a:ea typeface="Inter Medium" pitchFamily="34" charset="-122"/>
                <a:cs typeface="Inter Medium" pitchFamily="34" charset="-120"/>
              </a:rPr>
              <a:t>Regular Expressions in Python provide a powerful and flexible way to search, match, and manipulate string patterns, which is essential for text processing, data cleaning, and feature engineering in Machine Learning.</a:t>
            </a:r>
            <a:endParaRPr lang="en-US" sz="1450" dirty="0"/>
          </a:p>
        </p:txBody>
      </p:sp>
      <p:pic>
        <p:nvPicPr>
          <p:cNvPr id="4" name="Image 0" descr="preencoded.png">    </p:cNvPr>
          <p:cNvPicPr>
            <a:picLocks noChangeAspect="1"/>
          </p:cNvPicPr>
          <p:nvPr/>
        </p:nvPicPr>
        <p:blipFill>
          <a:blip r:embed="rId1"/>
          <a:stretch>
            <a:fillRect/>
          </a:stretch>
        </p:blipFill>
        <p:spPr>
          <a:xfrm>
            <a:off x="659130" y="2297549"/>
            <a:ext cx="4280416" cy="4280416"/>
          </a:xfrm>
          <a:prstGeom prst="rect">
            <a:avLst/>
          </a:prstGeom>
        </p:spPr>
      </p:pic>
      <p:sp>
        <p:nvSpPr>
          <p:cNvPr id="5" name="Text 2"/>
          <p:cNvSpPr/>
          <p:nvPr/>
        </p:nvSpPr>
        <p:spPr>
          <a:xfrm>
            <a:off x="659130" y="6766203"/>
            <a:ext cx="2354342" cy="294203"/>
          </a:xfrm>
          <a:prstGeom prst="rect">
            <a:avLst/>
          </a:prstGeom>
          <a:noFill/>
          <a:ln/>
        </p:spPr>
        <p:txBody>
          <a:bodyPr wrap="none" lIns="0" tIns="0" rIns="0" bIns="0" rtlCol="0" anchor="t"/>
          <a:lstStyle/>
          <a:p>
            <a:pPr algn="l" indent="0" marL="0">
              <a:lnSpc>
                <a:spcPts val="2300"/>
              </a:lnSpc>
              <a:buNone/>
            </a:pPr>
            <a:r>
              <a:rPr lang="en-US" sz="1850" dirty="0">
                <a:solidFill>
                  <a:srgbClr val="464646"/>
                </a:solidFill>
                <a:latin typeface="DM Sans Semi Bold" pitchFamily="34" charset="0"/>
                <a:ea typeface="DM Sans Semi Bold" pitchFamily="34" charset="-122"/>
                <a:cs typeface="DM Sans Semi Bold" pitchFamily="34" charset="-120"/>
              </a:rPr>
              <a:t>Pattern Matching</a:t>
            </a:r>
            <a:endParaRPr lang="en-US" sz="1850" dirty="0"/>
          </a:p>
        </p:txBody>
      </p:sp>
      <p:sp>
        <p:nvSpPr>
          <p:cNvPr id="6" name="Text 3"/>
          <p:cNvSpPr/>
          <p:nvPr/>
        </p:nvSpPr>
        <p:spPr>
          <a:xfrm>
            <a:off x="659130" y="7173397"/>
            <a:ext cx="4280416" cy="904042"/>
          </a:xfrm>
          <a:prstGeom prst="rect">
            <a:avLst/>
          </a:prstGeom>
          <a:noFill/>
          <a:ln/>
        </p:spPr>
        <p:txBody>
          <a:bodyPr wrap="square" lIns="0" tIns="0" rIns="0" bIns="0" rtlCol="0" anchor="t"/>
          <a:lstStyle/>
          <a:p>
            <a:pPr algn="l" indent="0" marL="0">
              <a:lnSpc>
                <a:spcPts val="2350"/>
              </a:lnSpc>
              <a:buNone/>
            </a:pPr>
            <a:r>
              <a:rPr lang="en-US" sz="1450" dirty="0">
                <a:solidFill>
                  <a:srgbClr val="464646"/>
                </a:solidFill>
                <a:latin typeface="Inter Medium" pitchFamily="34" charset="0"/>
                <a:ea typeface="Inter Medium" pitchFamily="34" charset="-122"/>
                <a:cs typeface="Inter Medium" pitchFamily="34" charset="-120"/>
              </a:rPr>
              <a:t>Define sophisticated search patterns to find specific sequences of characters within larger texts efficiently.</a:t>
            </a:r>
            <a:endParaRPr lang="en-US" sz="1450" dirty="0"/>
          </a:p>
        </p:txBody>
      </p:sp>
      <p:pic>
        <p:nvPicPr>
          <p:cNvPr id="7" name="Image 1" descr="preencoded.png">    </p:cNvPr>
          <p:cNvPicPr>
            <a:picLocks noChangeAspect="1"/>
          </p:cNvPicPr>
          <p:nvPr/>
        </p:nvPicPr>
        <p:blipFill>
          <a:blip r:embed="rId2"/>
          <a:stretch>
            <a:fillRect/>
          </a:stretch>
        </p:blipFill>
        <p:spPr>
          <a:xfrm>
            <a:off x="5174933" y="2297549"/>
            <a:ext cx="4280416" cy="4280416"/>
          </a:xfrm>
          <a:prstGeom prst="rect">
            <a:avLst/>
          </a:prstGeom>
        </p:spPr>
      </p:pic>
      <p:sp>
        <p:nvSpPr>
          <p:cNvPr id="8" name="Text 4"/>
          <p:cNvSpPr/>
          <p:nvPr/>
        </p:nvSpPr>
        <p:spPr>
          <a:xfrm>
            <a:off x="5174933" y="6766203"/>
            <a:ext cx="2354342" cy="294203"/>
          </a:xfrm>
          <a:prstGeom prst="rect">
            <a:avLst/>
          </a:prstGeom>
          <a:noFill/>
          <a:ln/>
        </p:spPr>
        <p:txBody>
          <a:bodyPr wrap="none" lIns="0" tIns="0" rIns="0" bIns="0" rtlCol="0" anchor="t"/>
          <a:lstStyle/>
          <a:p>
            <a:pPr algn="l" indent="0" marL="0">
              <a:lnSpc>
                <a:spcPts val="2300"/>
              </a:lnSpc>
              <a:buNone/>
            </a:pPr>
            <a:r>
              <a:rPr lang="en-US" sz="1850" dirty="0">
                <a:solidFill>
                  <a:srgbClr val="464646"/>
                </a:solidFill>
                <a:latin typeface="DM Sans Semi Bold" pitchFamily="34" charset="0"/>
                <a:ea typeface="DM Sans Semi Bold" pitchFamily="34" charset="-122"/>
                <a:cs typeface="DM Sans Semi Bold" pitchFamily="34" charset="-120"/>
              </a:rPr>
              <a:t>Data Validation</a:t>
            </a:r>
            <a:endParaRPr lang="en-US" sz="1850" dirty="0"/>
          </a:p>
        </p:txBody>
      </p:sp>
      <p:sp>
        <p:nvSpPr>
          <p:cNvPr id="9" name="Text 5"/>
          <p:cNvSpPr/>
          <p:nvPr/>
        </p:nvSpPr>
        <p:spPr>
          <a:xfrm>
            <a:off x="5174933" y="7173397"/>
            <a:ext cx="4280416" cy="904042"/>
          </a:xfrm>
          <a:prstGeom prst="rect">
            <a:avLst/>
          </a:prstGeom>
          <a:noFill/>
          <a:ln/>
        </p:spPr>
        <p:txBody>
          <a:bodyPr wrap="square" lIns="0" tIns="0" rIns="0" bIns="0" rtlCol="0" anchor="t"/>
          <a:lstStyle/>
          <a:p>
            <a:pPr algn="l" indent="0" marL="0">
              <a:lnSpc>
                <a:spcPts val="2350"/>
              </a:lnSpc>
              <a:buNone/>
            </a:pPr>
            <a:r>
              <a:rPr lang="en-US" sz="1450" dirty="0">
                <a:solidFill>
                  <a:srgbClr val="464646"/>
                </a:solidFill>
                <a:latin typeface="Inter Medium" pitchFamily="34" charset="0"/>
                <a:ea typeface="Inter Medium" pitchFamily="34" charset="-122"/>
                <a:cs typeface="Inter Medium" pitchFamily="34" charset="-120"/>
              </a:rPr>
              <a:t>Verify that data conforms to expected formats, like email addresses or phone numbers, ensuring data quality.</a:t>
            </a:r>
            <a:endParaRPr lang="en-US" sz="1450" dirty="0"/>
          </a:p>
        </p:txBody>
      </p:sp>
      <p:pic>
        <p:nvPicPr>
          <p:cNvPr id="10" name="Image 2" descr="preencoded.png">    </p:cNvPr>
          <p:cNvPicPr>
            <a:picLocks noChangeAspect="1"/>
          </p:cNvPicPr>
          <p:nvPr/>
        </p:nvPicPr>
        <p:blipFill>
          <a:blip r:embed="rId3"/>
          <a:stretch>
            <a:fillRect/>
          </a:stretch>
        </p:blipFill>
        <p:spPr>
          <a:xfrm>
            <a:off x="9690735" y="2297549"/>
            <a:ext cx="4280416" cy="4280416"/>
          </a:xfrm>
          <a:prstGeom prst="rect">
            <a:avLst/>
          </a:prstGeom>
        </p:spPr>
      </p:pic>
      <p:sp>
        <p:nvSpPr>
          <p:cNvPr id="11" name="Text 6"/>
          <p:cNvSpPr/>
          <p:nvPr/>
        </p:nvSpPr>
        <p:spPr>
          <a:xfrm>
            <a:off x="9690735" y="6766203"/>
            <a:ext cx="2354342" cy="294203"/>
          </a:xfrm>
          <a:prstGeom prst="rect">
            <a:avLst/>
          </a:prstGeom>
          <a:noFill/>
          <a:ln/>
        </p:spPr>
        <p:txBody>
          <a:bodyPr wrap="none" lIns="0" tIns="0" rIns="0" bIns="0" rtlCol="0" anchor="t"/>
          <a:lstStyle/>
          <a:p>
            <a:pPr algn="l" indent="0" marL="0">
              <a:lnSpc>
                <a:spcPts val="2300"/>
              </a:lnSpc>
              <a:buNone/>
            </a:pPr>
            <a:r>
              <a:rPr lang="en-US" sz="1850" dirty="0">
                <a:solidFill>
                  <a:srgbClr val="464646"/>
                </a:solidFill>
                <a:latin typeface="DM Sans Semi Bold" pitchFamily="34" charset="0"/>
                <a:ea typeface="DM Sans Semi Bold" pitchFamily="34" charset="-122"/>
                <a:cs typeface="DM Sans Semi Bold" pitchFamily="34" charset="-120"/>
              </a:rPr>
              <a:t>Text Manipulation</a:t>
            </a:r>
            <a:endParaRPr lang="en-US" sz="1850" dirty="0"/>
          </a:p>
        </p:txBody>
      </p:sp>
      <p:sp>
        <p:nvSpPr>
          <p:cNvPr id="12" name="Text 7"/>
          <p:cNvSpPr/>
          <p:nvPr/>
        </p:nvSpPr>
        <p:spPr>
          <a:xfrm>
            <a:off x="9690735" y="7173397"/>
            <a:ext cx="4280416" cy="904042"/>
          </a:xfrm>
          <a:prstGeom prst="rect">
            <a:avLst/>
          </a:prstGeom>
          <a:noFill/>
          <a:ln/>
        </p:spPr>
        <p:txBody>
          <a:bodyPr wrap="square" lIns="0" tIns="0" rIns="0" bIns="0" rtlCol="0" anchor="t"/>
          <a:lstStyle/>
          <a:p>
            <a:pPr algn="l" indent="0" marL="0">
              <a:lnSpc>
                <a:spcPts val="2350"/>
              </a:lnSpc>
              <a:buNone/>
            </a:pPr>
            <a:r>
              <a:rPr lang="en-US" sz="1450" dirty="0">
                <a:solidFill>
                  <a:srgbClr val="464646"/>
                </a:solidFill>
                <a:latin typeface="Inter Medium" pitchFamily="34" charset="0"/>
                <a:ea typeface="Inter Medium" pitchFamily="34" charset="-122"/>
                <a:cs typeface="Inter Medium" pitchFamily="34" charset="-120"/>
              </a:rPr>
              <a:t>Extract relevant information or modify strings by replacing, splitting, or combining text based on complex rules.</a:t>
            </a:r>
            <a:endParaRPr lang="en-US" sz="14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96333"/>
          </a:xfrm>
          <a:prstGeom prst="rect">
            <a:avLst/>
          </a:prstGeom>
        </p:spPr>
      </p:pic>
      <p:sp>
        <p:nvSpPr>
          <p:cNvPr id="3" name="Text 0"/>
          <p:cNvSpPr/>
          <p:nvPr/>
        </p:nvSpPr>
        <p:spPr>
          <a:xfrm>
            <a:off x="586978" y="2557463"/>
            <a:ext cx="4192786" cy="524113"/>
          </a:xfrm>
          <a:prstGeom prst="rect">
            <a:avLst/>
          </a:prstGeom>
          <a:noFill/>
          <a:ln/>
        </p:spPr>
        <p:txBody>
          <a:bodyPr wrap="none" lIns="0" tIns="0" rIns="0" bIns="0" rtlCol="0" anchor="t"/>
          <a:lstStyle/>
          <a:p>
            <a:pPr algn="l" indent="0" marL="0">
              <a:lnSpc>
                <a:spcPts val="4100"/>
              </a:lnSpc>
              <a:buNone/>
            </a:pPr>
            <a:r>
              <a:rPr lang="en-US" sz="3300" dirty="0">
                <a:solidFill>
                  <a:srgbClr val="030303"/>
                </a:solidFill>
                <a:latin typeface="DM Sans Semi Bold" pitchFamily="34" charset="0"/>
                <a:ea typeface="DM Sans Semi Bold" pitchFamily="34" charset="-122"/>
                <a:cs typeface="DM Sans Semi Bold" pitchFamily="34" charset="-120"/>
              </a:rPr>
              <a:t>File Handling</a:t>
            </a:r>
            <a:endParaRPr lang="en-US" sz="3300" dirty="0"/>
          </a:p>
        </p:txBody>
      </p:sp>
      <p:sp>
        <p:nvSpPr>
          <p:cNvPr id="4" name="Text 1"/>
          <p:cNvSpPr/>
          <p:nvPr/>
        </p:nvSpPr>
        <p:spPr>
          <a:xfrm>
            <a:off x="586978" y="3333036"/>
            <a:ext cx="13456444" cy="536734"/>
          </a:xfrm>
          <a:prstGeom prst="rect">
            <a:avLst/>
          </a:prstGeom>
          <a:noFill/>
          <a:ln/>
        </p:spPr>
        <p:txBody>
          <a:bodyPr wrap="square" lIns="0" tIns="0" rIns="0" bIns="0" rtlCol="0" anchor="t"/>
          <a:lstStyle/>
          <a:p>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File handling in Python is essential for interacting with external files, allowing programs to read from, write to, and manage data stored on disk. It's crucial for data input, output, and persistent storage in various applications, including Machine Learning.</a:t>
            </a:r>
            <a:endParaRPr lang="en-US" sz="1300" dirty="0"/>
          </a:p>
        </p:txBody>
      </p:sp>
      <p:sp>
        <p:nvSpPr>
          <p:cNvPr id="5" name="Shape 2"/>
          <p:cNvSpPr/>
          <p:nvPr/>
        </p:nvSpPr>
        <p:spPr>
          <a:xfrm>
            <a:off x="586978" y="4286964"/>
            <a:ext cx="6644402" cy="91440"/>
          </a:xfrm>
          <a:prstGeom prst="roundRect">
            <a:avLst>
              <a:gd name="adj" fmla="val 27512"/>
            </a:avLst>
          </a:prstGeom>
          <a:solidFill>
            <a:srgbClr val="1C9770"/>
          </a:solidFill>
          <a:ln/>
        </p:spPr>
      </p:sp>
      <p:sp>
        <p:nvSpPr>
          <p:cNvPr id="6" name="Shape 3"/>
          <p:cNvSpPr/>
          <p:nvPr/>
        </p:nvSpPr>
        <p:spPr>
          <a:xfrm>
            <a:off x="3657660" y="4058364"/>
            <a:ext cx="503039" cy="503039"/>
          </a:xfrm>
          <a:prstGeom prst="roundRect">
            <a:avLst>
              <a:gd name="adj" fmla="val 181775"/>
            </a:avLst>
          </a:prstGeom>
          <a:solidFill>
            <a:srgbClr val="1C9770"/>
          </a:solidFill>
          <a:ln/>
        </p:spPr>
      </p:sp>
      <p:pic>
        <p:nvPicPr>
          <p:cNvPr id="7" name="Image 1" descr="preencoded.png">    </p:cNvPr>
          <p:cNvPicPr>
            <a:picLocks noChangeAspect="1"/>
          </p:cNvPicPr>
          <p:nvPr/>
        </p:nvPicPr>
        <p:blipFill>
          <a:blip r:embed="rId2"/>
          <a:stretch>
            <a:fillRect/>
          </a:stretch>
        </p:blipFill>
        <p:spPr>
          <a:xfrm>
            <a:off x="3808512" y="4184094"/>
            <a:ext cx="201216" cy="251460"/>
          </a:xfrm>
          <a:prstGeom prst="rect">
            <a:avLst/>
          </a:prstGeom>
        </p:spPr>
      </p:pic>
      <p:sp>
        <p:nvSpPr>
          <p:cNvPr id="8" name="Text 4"/>
          <p:cNvSpPr/>
          <p:nvPr/>
        </p:nvSpPr>
        <p:spPr>
          <a:xfrm>
            <a:off x="777478" y="4729043"/>
            <a:ext cx="2096333" cy="262057"/>
          </a:xfrm>
          <a:prstGeom prst="rect">
            <a:avLst/>
          </a:prstGeom>
          <a:noFill/>
          <a:ln/>
        </p:spPr>
        <p:txBody>
          <a:bodyPr wrap="none" lIns="0" tIns="0" rIns="0" bIns="0" rtlCol="0" anchor="t"/>
          <a:lstStyle/>
          <a:p>
            <a:pPr algn="l" indent="0" marL="0">
              <a:lnSpc>
                <a:spcPts val="2050"/>
              </a:lnSpc>
              <a:buNone/>
            </a:pPr>
            <a:r>
              <a:rPr lang="en-US" sz="1650" dirty="0">
                <a:solidFill>
                  <a:srgbClr val="464646"/>
                </a:solidFill>
                <a:latin typeface="DM Sans Semi Bold" pitchFamily="34" charset="0"/>
                <a:ea typeface="DM Sans Semi Bold" pitchFamily="34" charset="-122"/>
                <a:cs typeface="DM Sans Semi Bold" pitchFamily="34" charset="-120"/>
              </a:rPr>
              <a:t>Opening Files</a:t>
            </a:r>
            <a:endParaRPr lang="en-US" sz="1650" dirty="0"/>
          </a:p>
        </p:txBody>
      </p:sp>
      <p:sp>
        <p:nvSpPr>
          <p:cNvPr id="9" name="Text 5"/>
          <p:cNvSpPr/>
          <p:nvPr/>
        </p:nvSpPr>
        <p:spPr>
          <a:xfrm>
            <a:off x="777478" y="5091708"/>
            <a:ext cx="6263402" cy="551974"/>
          </a:xfrm>
          <a:prstGeom prst="rect">
            <a:avLst/>
          </a:prstGeom>
          <a:noFill/>
          <a:ln/>
        </p:spPr>
        <p:txBody>
          <a:bodyPr wrap="square" lIns="0" tIns="0" rIns="0" bIns="0" rtlCol="0" anchor="t"/>
          <a:lstStyle/>
          <a:p>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Use </a:t>
            </a:r>
            <a:pPr algn="l" indent="0" marL="0">
              <a:lnSpc>
                <a:spcPts val="2100"/>
              </a:lnSpc>
              <a:buNone/>
            </a:pPr>
            <a:r>
              <a:rPr lang="en-US" sz="1300" dirty="0">
                <a:solidFill>
                  <a:srgbClr val="464646"/>
                </a:solidFill>
                <a:highlight>
                  <a:srgbClr val="D4F7EC"/>
                </a:highlight>
                <a:latin typeface="Consolas" pitchFamily="34" charset="0"/>
                <a:ea typeface="Consolas" pitchFamily="34" charset="-122"/>
                <a:cs typeface="Consolas" pitchFamily="34" charset="-120"/>
              </a:rPr>
              <a:t>open()</a:t>
            </a:r>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 with various modes (read 'r', write 'w', append 'a') to establish a connection to a file.</a:t>
            </a:r>
            <a:endParaRPr lang="en-US" sz="1300" dirty="0"/>
          </a:p>
        </p:txBody>
      </p:sp>
      <p:sp>
        <p:nvSpPr>
          <p:cNvPr id="10" name="Shape 6"/>
          <p:cNvSpPr/>
          <p:nvPr/>
        </p:nvSpPr>
        <p:spPr>
          <a:xfrm>
            <a:off x="7399020" y="4286964"/>
            <a:ext cx="6644402" cy="91440"/>
          </a:xfrm>
          <a:prstGeom prst="roundRect">
            <a:avLst>
              <a:gd name="adj" fmla="val 27512"/>
            </a:avLst>
          </a:prstGeom>
          <a:solidFill>
            <a:srgbClr val="1C9770"/>
          </a:solidFill>
          <a:ln/>
        </p:spPr>
      </p:sp>
      <p:sp>
        <p:nvSpPr>
          <p:cNvPr id="11" name="Shape 7"/>
          <p:cNvSpPr/>
          <p:nvPr/>
        </p:nvSpPr>
        <p:spPr>
          <a:xfrm>
            <a:off x="10469701" y="4058364"/>
            <a:ext cx="503039" cy="503039"/>
          </a:xfrm>
          <a:prstGeom prst="roundRect">
            <a:avLst>
              <a:gd name="adj" fmla="val 181775"/>
            </a:avLst>
          </a:prstGeom>
          <a:solidFill>
            <a:srgbClr val="1C9770"/>
          </a:solidFill>
          <a:ln/>
        </p:spPr>
      </p:sp>
      <p:pic>
        <p:nvPicPr>
          <p:cNvPr id="12" name="Image 2" descr="preencoded.png">    </p:cNvPr>
          <p:cNvPicPr>
            <a:picLocks noChangeAspect="1"/>
          </p:cNvPicPr>
          <p:nvPr/>
        </p:nvPicPr>
        <p:blipFill>
          <a:blip r:embed="rId3"/>
          <a:stretch>
            <a:fillRect/>
          </a:stretch>
        </p:blipFill>
        <p:spPr>
          <a:xfrm>
            <a:off x="10620554" y="4184094"/>
            <a:ext cx="201216" cy="251460"/>
          </a:xfrm>
          <a:prstGeom prst="rect">
            <a:avLst/>
          </a:prstGeom>
        </p:spPr>
      </p:pic>
      <p:sp>
        <p:nvSpPr>
          <p:cNvPr id="13" name="Text 8"/>
          <p:cNvSpPr/>
          <p:nvPr/>
        </p:nvSpPr>
        <p:spPr>
          <a:xfrm>
            <a:off x="7589520" y="4729043"/>
            <a:ext cx="2096333" cy="262057"/>
          </a:xfrm>
          <a:prstGeom prst="rect">
            <a:avLst/>
          </a:prstGeom>
          <a:noFill/>
          <a:ln/>
        </p:spPr>
        <p:txBody>
          <a:bodyPr wrap="none" lIns="0" tIns="0" rIns="0" bIns="0" rtlCol="0" anchor="t"/>
          <a:lstStyle/>
          <a:p>
            <a:pPr algn="l" indent="0" marL="0">
              <a:lnSpc>
                <a:spcPts val="2050"/>
              </a:lnSpc>
              <a:buNone/>
            </a:pPr>
            <a:r>
              <a:rPr lang="en-US" sz="1650" dirty="0">
                <a:solidFill>
                  <a:srgbClr val="464646"/>
                </a:solidFill>
                <a:latin typeface="DM Sans Semi Bold" pitchFamily="34" charset="0"/>
                <a:ea typeface="DM Sans Semi Bold" pitchFamily="34" charset="-122"/>
                <a:cs typeface="DM Sans Semi Bold" pitchFamily="34" charset="-120"/>
              </a:rPr>
              <a:t>Reading Data</a:t>
            </a:r>
            <a:endParaRPr lang="en-US" sz="1650" dirty="0"/>
          </a:p>
        </p:txBody>
      </p:sp>
      <p:sp>
        <p:nvSpPr>
          <p:cNvPr id="14" name="Text 9"/>
          <p:cNvSpPr/>
          <p:nvPr/>
        </p:nvSpPr>
        <p:spPr>
          <a:xfrm>
            <a:off x="7589520" y="5091708"/>
            <a:ext cx="6263402" cy="551974"/>
          </a:xfrm>
          <a:prstGeom prst="rect">
            <a:avLst/>
          </a:prstGeom>
          <a:noFill/>
          <a:ln/>
        </p:spPr>
        <p:txBody>
          <a:bodyPr wrap="square" lIns="0" tIns="0" rIns="0" bIns="0" rtlCol="0" anchor="t"/>
          <a:lstStyle/>
          <a:p>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Retrieve content from files using methods like </a:t>
            </a:r>
            <a:pPr algn="l" indent="0" marL="0">
              <a:lnSpc>
                <a:spcPts val="2100"/>
              </a:lnSpc>
              <a:buNone/>
            </a:pPr>
            <a:r>
              <a:rPr lang="en-US" sz="1300" dirty="0">
                <a:solidFill>
                  <a:srgbClr val="464646"/>
                </a:solidFill>
                <a:highlight>
                  <a:srgbClr val="D4F7EC"/>
                </a:highlight>
                <a:latin typeface="Consolas" pitchFamily="34" charset="0"/>
                <a:ea typeface="Consolas" pitchFamily="34" charset="-122"/>
                <a:cs typeface="Consolas" pitchFamily="34" charset="-120"/>
              </a:rPr>
              <a:t>read()</a:t>
            </a:r>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 </a:t>
            </a:r>
            <a:pPr algn="l" indent="0" marL="0">
              <a:lnSpc>
                <a:spcPts val="2100"/>
              </a:lnSpc>
              <a:buNone/>
            </a:pPr>
            <a:r>
              <a:rPr lang="en-US" sz="1300" dirty="0">
                <a:solidFill>
                  <a:srgbClr val="464646"/>
                </a:solidFill>
                <a:highlight>
                  <a:srgbClr val="D4F7EC"/>
                </a:highlight>
                <a:latin typeface="Consolas" pitchFamily="34" charset="0"/>
                <a:ea typeface="Consolas" pitchFamily="34" charset="-122"/>
                <a:cs typeface="Consolas" pitchFamily="34" charset="-120"/>
              </a:rPr>
              <a:t>readline()</a:t>
            </a:r>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 or iterating line-by-line.</a:t>
            </a:r>
            <a:endParaRPr lang="en-US" sz="1300" dirty="0"/>
          </a:p>
        </p:txBody>
      </p:sp>
      <p:sp>
        <p:nvSpPr>
          <p:cNvPr id="15" name="Shape 10"/>
          <p:cNvSpPr/>
          <p:nvPr/>
        </p:nvSpPr>
        <p:spPr>
          <a:xfrm>
            <a:off x="586978" y="6230422"/>
            <a:ext cx="6644402" cy="91440"/>
          </a:xfrm>
          <a:prstGeom prst="roundRect">
            <a:avLst>
              <a:gd name="adj" fmla="val 27512"/>
            </a:avLst>
          </a:prstGeom>
          <a:solidFill>
            <a:srgbClr val="1C9770"/>
          </a:solidFill>
          <a:ln/>
        </p:spPr>
      </p:sp>
      <p:sp>
        <p:nvSpPr>
          <p:cNvPr id="16" name="Shape 11"/>
          <p:cNvSpPr/>
          <p:nvPr/>
        </p:nvSpPr>
        <p:spPr>
          <a:xfrm>
            <a:off x="3657660" y="6001822"/>
            <a:ext cx="503039" cy="503039"/>
          </a:xfrm>
          <a:prstGeom prst="roundRect">
            <a:avLst>
              <a:gd name="adj" fmla="val 181775"/>
            </a:avLst>
          </a:prstGeom>
          <a:solidFill>
            <a:srgbClr val="1C9770"/>
          </a:solidFill>
          <a:ln/>
        </p:spPr>
      </p:sp>
      <p:pic>
        <p:nvPicPr>
          <p:cNvPr id="17" name="Image 3" descr="preencoded.png">    </p:cNvPr>
          <p:cNvPicPr>
            <a:picLocks noChangeAspect="1"/>
          </p:cNvPicPr>
          <p:nvPr/>
        </p:nvPicPr>
        <p:blipFill>
          <a:blip r:embed="rId4"/>
          <a:stretch>
            <a:fillRect/>
          </a:stretch>
        </p:blipFill>
        <p:spPr>
          <a:xfrm>
            <a:off x="3808512" y="6127552"/>
            <a:ext cx="201216" cy="251460"/>
          </a:xfrm>
          <a:prstGeom prst="rect">
            <a:avLst/>
          </a:prstGeom>
        </p:spPr>
      </p:pic>
      <p:sp>
        <p:nvSpPr>
          <p:cNvPr id="18" name="Text 12"/>
          <p:cNvSpPr/>
          <p:nvPr/>
        </p:nvSpPr>
        <p:spPr>
          <a:xfrm>
            <a:off x="777478" y="6672501"/>
            <a:ext cx="2096333" cy="262057"/>
          </a:xfrm>
          <a:prstGeom prst="rect">
            <a:avLst/>
          </a:prstGeom>
          <a:noFill/>
          <a:ln/>
        </p:spPr>
        <p:txBody>
          <a:bodyPr wrap="none" lIns="0" tIns="0" rIns="0" bIns="0" rtlCol="0" anchor="t"/>
          <a:lstStyle/>
          <a:p>
            <a:pPr algn="l" indent="0" marL="0">
              <a:lnSpc>
                <a:spcPts val="2050"/>
              </a:lnSpc>
              <a:buNone/>
            </a:pPr>
            <a:r>
              <a:rPr lang="en-US" sz="1650" dirty="0">
                <a:solidFill>
                  <a:srgbClr val="464646"/>
                </a:solidFill>
                <a:latin typeface="DM Sans Semi Bold" pitchFamily="34" charset="0"/>
                <a:ea typeface="DM Sans Semi Bold" pitchFamily="34" charset="-122"/>
                <a:cs typeface="DM Sans Semi Bold" pitchFamily="34" charset="-120"/>
              </a:rPr>
              <a:t>Writing Data</a:t>
            </a:r>
            <a:endParaRPr lang="en-US" sz="1650" dirty="0"/>
          </a:p>
        </p:txBody>
      </p:sp>
      <p:sp>
        <p:nvSpPr>
          <p:cNvPr id="19" name="Text 13"/>
          <p:cNvSpPr/>
          <p:nvPr/>
        </p:nvSpPr>
        <p:spPr>
          <a:xfrm>
            <a:off x="777478" y="7035165"/>
            <a:ext cx="6263402" cy="551974"/>
          </a:xfrm>
          <a:prstGeom prst="rect">
            <a:avLst/>
          </a:prstGeom>
          <a:noFill/>
          <a:ln/>
        </p:spPr>
        <p:txBody>
          <a:bodyPr wrap="square" lIns="0" tIns="0" rIns="0" bIns="0" rtlCol="0" anchor="t"/>
          <a:lstStyle/>
          <a:p>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Save information to files using </a:t>
            </a:r>
            <a:pPr algn="l" indent="0" marL="0">
              <a:lnSpc>
                <a:spcPts val="2100"/>
              </a:lnSpc>
              <a:buNone/>
            </a:pPr>
            <a:r>
              <a:rPr lang="en-US" sz="1300" dirty="0">
                <a:solidFill>
                  <a:srgbClr val="464646"/>
                </a:solidFill>
                <a:highlight>
                  <a:srgbClr val="D4F7EC"/>
                </a:highlight>
                <a:latin typeface="Consolas" pitchFamily="34" charset="0"/>
                <a:ea typeface="Consolas" pitchFamily="34" charset="-122"/>
                <a:cs typeface="Consolas" pitchFamily="34" charset="-120"/>
              </a:rPr>
              <a:t>write()</a:t>
            </a:r>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 creating new files or overwriting existing ones as needed.</a:t>
            </a:r>
            <a:endParaRPr lang="en-US" sz="1300" dirty="0"/>
          </a:p>
        </p:txBody>
      </p:sp>
      <p:sp>
        <p:nvSpPr>
          <p:cNvPr id="20" name="Shape 14"/>
          <p:cNvSpPr/>
          <p:nvPr/>
        </p:nvSpPr>
        <p:spPr>
          <a:xfrm>
            <a:off x="7399020" y="6230422"/>
            <a:ext cx="6644402" cy="91440"/>
          </a:xfrm>
          <a:prstGeom prst="roundRect">
            <a:avLst>
              <a:gd name="adj" fmla="val 27512"/>
            </a:avLst>
          </a:prstGeom>
          <a:solidFill>
            <a:srgbClr val="1C9770"/>
          </a:solidFill>
          <a:ln/>
        </p:spPr>
      </p:sp>
      <p:sp>
        <p:nvSpPr>
          <p:cNvPr id="21" name="Shape 15"/>
          <p:cNvSpPr/>
          <p:nvPr/>
        </p:nvSpPr>
        <p:spPr>
          <a:xfrm>
            <a:off x="10469701" y="6001822"/>
            <a:ext cx="503039" cy="503039"/>
          </a:xfrm>
          <a:prstGeom prst="roundRect">
            <a:avLst>
              <a:gd name="adj" fmla="val 181775"/>
            </a:avLst>
          </a:prstGeom>
          <a:solidFill>
            <a:srgbClr val="1C9770"/>
          </a:solidFill>
          <a:ln/>
        </p:spPr>
      </p:sp>
      <p:pic>
        <p:nvPicPr>
          <p:cNvPr id="22" name="Image 4" descr="preencoded.png">    </p:cNvPr>
          <p:cNvPicPr>
            <a:picLocks noChangeAspect="1"/>
          </p:cNvPicPr>
          <p:nvPr/>
        </p:nvPicPr>
        <p:blipFill>
          <a:blip r:embed="rId5"/>
          <a:stretch>
            <a:fillRect/>
          </a:stretch>
        </p:blipFill>
        <p:spPr>
          <a:xfrm>
            <a:off x="10620554" y="6127552"/>
            <a:ext cx="201216" cy="251460"/>
          </a:xfrm>
          <a:prstGeom prst="rect">
            <a:avLst/>
          </a:prstGeom>
        </p:spPr>
      </p:pic>
      <p:sp>
        <p:nvSpPr>
          <p:cNvPr id="23" name="Text 16"/>
          <p:cNvSpPr/>
          <p:nvPr/>
        </p:nvSpPr>
        <p:spPr>
          <a:xfrm>
            <a:off x="7589520" y="6672501"/>
            <a:ext cx="2096333" cy="262057"/>
          </a:xfrm>
          <a:prstGeom prst="rect">
            <a:avLst/>
          </a:prstGeom>
          <a:noFill/>
          <a:ln/>
        </p:spPr>
        <p:txBody>
          <a:bodyPr wrap="none" lIns="0" tIns="0" rIns="0" bIns="0" rtlCol="0" anchor="t"/>
          <a:lstStyle/>
          <a:p>
            <a:pPr algn="l" indent="0" marL="0">
              <a:lnSpc>
                <a:spcPts val="2050"/>
              </a:lnSpc>
              <a:buNone/>
            </a:pPr>
            <a:r>
              <a:rPr lang="en-US" sz="1650" dirty="0">
                <a:solidFill>
                  <a:srgbClr val="464646"/>
                </a:solidFill>
                <a:latin typeface="DM Sans Semi Bold" pitchFamily="34" charset="0"/>
                <a:ea typeface="DM Sans Semi Bold" pitchFamily="34" charset="-122"/>
                <a:cs typeface="DM Sans Semi Bold" pitchFamily="34" charset="-120"/>
              </a:rPr>
              <a:t>Safe Management</a:t>
            </a:r>
            <a:endParaRPr lang="en-US" sz="1650" dirty="0"/>
          </a:p>
        </p:txBody>
      </p:sp>
      <p:sp>
        <p:nvSpPr>
          <p:cNvPr id="24" name="Text 17"/>
          <p:cNvSpPr/>
          <p:nvPr/>
        </p:nvSpPr>
        <p:spPr>
          <a:xfrm>
            <a:off x="7589520" y="7035165"/>
            <a:ext cx="6263402" cy="551974"/>
          </a:xfrm>
          <a:prstGeom prst="rect">
            <a:avLst/>
          </a:prstGeom>
          <a:noFill/>
          <a:ln/>
        </p:spPr>
        <p:txBody>
          <a:bodyPr wrap="square" lIns="0" tIns="0" rIns="0" bIns="0" rtlCol="0" anchor="t"/>
          <a:lstStyle/>
          <a:p>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Always close files with </a:t>
            </a:r>
            <a:pPr algn="l" indent="0" marL="0">
              <a:lnSpc>
                <a:spcPts val="2100"/>
              </a:lnSpc>
              <a:buNone/>
            </a:pPr>
            <a:r>
              <a:rPr lang="en-US" sz="1300" dirty="0">
                <a:solidFill>
                  <a:srgbClr val="464646"/>
                </a:solidFill>
                <a:highlight>
                  <a:srgbClr val="D4F7EC"/>
                </a:highlight>
                <a:latin typeface="Consolas" pitchFamily="34" charset="0"/>
                <a:ea typeface="Consolas" pitchFamily="34" charset="-122"/>
                <a:cs typeface="Consolas" pitchFamily="34" charset="-120"/>
              </a:rPr>
              <a:t>close()</a:t>
            </a:r>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 or use </a:t>
            </a:r>
            <a:pPr algn="l" indent="0" marL="0">
              <a:lnSpc>
                <a:spcPts val="2100"/>
              </a:lnSpc>
              <a:buNone/>
            </a:pPr>
            <a:r>
              <a:rPr lang="en-US" sz="1300" dirty="0">
                <a:solidFill>
                  <a:srgbClr val="464646"/>
                </a:solidFill>
                <a:highlight>
                  <a:srgbClr val="D4F7EC"/>
                </a:highlight>
                <a:latin typeface="Consolas" pitchFamily="34" charset="0"/>
                <a:ea typeface="Consolas" pitchFamily="34" charset="-122"/>
                <a:cs typeface="Consolas" pitchFamily="34" charset="-120"/>
              </a:rPr>
              <a:t>with open(...)</a:t>
            </a:r>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 to ensure resources are properly released.</a:t>
            </a:r>
            <a:endParaRPr lang="en-US" sz="13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164389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Machine Learning</a:t>
            </a:r>
            <a:endParaRPr lang="en-US" sz="4450" dirty="0"/>
          </a:p>
        </p:txBody>
      </p:sp>
      <p:sp>
        <p:nvSpPr>
          <p:cNvPr id="3" name="Text 1"/>
          <p:cNvSpPr/>
          <p:nvPr/>
        </p:nvSpPr>
        <p:spPr>
          <a:xfrm>
            <a:off x="793790" y="2579489"/>
            <a:ext cx="7604284"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Machine Learning (ML) empowers systems to learn from data, identify patterns, and make predictions or decisions with minimal human intervention. It's a key branch of Artificial Intelligence, driving innovation by enabling computers to 'learn' and adapt like humans.</a:t>
            </a:r>
            <a:endParaRPr lang="en-US" sz="1750" dirty="0"/>
          </a:p>
        </p:txBody>
      </p:sp>
      <p:pic>
        <p:nvPicPr>
          <p:cNvPr id="4" name="Image 0" descr="preencoded.png">    </p:cNvPr>
          <p:cNvPicPr>
            <a:picLocks noChangeAspect="1"/>
          </p:cNvPicPr>
          <p:nvPr/>
        </p:nvPicPr>
        <p:blipFill>
          <a:blip r:embed="rId1"/>
          <a:stretch>
            <a:fillRect/>
          </a:stretch>
        </p:blipFill>
        <p:spPr>
          <a:xfrm>
            <a:off x="8959096" y="1672233"/>
            <a:ext cx="4885015" cy="48850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1283970"/>
            <a:ext cx="6811685"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Types of Errors in Python</a:t>
            </a:r>
            <a:endParaRPr lang="en-US" sz="4450" dirty="0"/>
          </a:p>
        </p:txBody>
      </p:sp>
      <p:sp>
        <p:nvSpPr>
          <p:cNvPr id="3" name="Text 1"/>
          <p:cNvSpPr/>
          <p:nvPr/>
        </p:nvSpPr>
        <p:spPr>
          <a:xfrm>
            <a:off x="793790" y="2446377"/>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Understanding different types of errors and exceptions is crucial for writing robust Python code. While some errors halt execution, others can be gracefully handled to ensure application stability, especially in complex Machine Learning pipelines.</a:t>
            </a:r>
            <a:endParaRPr lang="en-US" sz="1750" dirty="0"/>
          </a:p>
        </p:txBody>
      </p:sp>
      <p:pic>
        <p:nvPicPr>
          <p:cNvPr id="4" name="Image 0" descr="preencoded.png">    </p:cNvPr>
          <p:cNvPicPr>
            <a:picLocks noChangeAspect="1"/>
          </p:cNvPicPr>
          <p:nvPr/>
        </p:nvPicPr>
        <p:blipFill>
          <a:blip r:embed="rId1"/>
          <a:stretch>
            <a:fillRect/>
          </a:stretch>
        </p:blipFill>
        <p:spPr>
          <a:xfrm>
            <a:off x="793790" y="3790236"/>
            <a:ext cx="566976" cy="566976"/>
          </a:xfrm>
          <a:prstGeom prst="rect">
            <a:avLst/>
          </a:prstGeom>
        </p:spPr>
      </p:pic>
      <p:sp>
        <p:nvSpPr>
          <p:cNvPr id="5" name="Text 2"/>
          <p:cNvSpPr/>
          <p:nvPr/>
        </p:nvSpPr>
        <p:spPr>
          <a:xfrm>
            <a:off x="793790" y="46406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Syntax Errors</a:t>
            </a:r>
            <a:endParaRPr lang="en-US" sz="2200" dirty="0"/>
          </a:p>
        </p:txBody>
      </p:sp>
      <p:sp>
        <p:nvSpPr>
          <p:cNvPr id="6" name="Text 3"/>
          <p:cNvSpPr/>
          <p:nvPr/>
        </p:nvSpPr>
        <p:spPr>
          <a:xfrm>
            <a:off x="793790" y="5131118"/>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These occur when Python cannot parse the code, indicating invalid grammar or structure. Your program won't run until these are fixed.</a:t>
            </a:r>
            <a:endParaRPr lang="en-US" sz="1750" dirty="0"/>
          </a:p>
        </p:txBody>
      </p:sp>
      <p:pic>
        <p:nvPicPr>
          <p:cNvPr id="7" name="Image 1" descr="preencoded.png">    </p:cNvPr>
          <p:cNvPicPr>
            <a:picLocks noChangeAspect="1"/>
          </p:cNvPicPr>
          <p:nvPr/>
        </p:nvPicPr>
        <p:blipFill>
          <a:blip r:embed="rId2"/>
          <a:stretch>
            <a:fillRect/>
          </a:stretch>
        </p:blipFill>
        <p:spPr>
          <a:xfrm>
            <a:off x="5235893" y="3790236"/>
            <a:ext cx="566976" cy="566976"/>
          </a:xfrm>
          <a:prstGeom prst="rect">
            <a:avLst/>
          </a:prstGeom>
        </p:spPr>
      </p:pic>
      <p:sp>
        <p:nvSpPr>
          <p:cNvPr id="8" name="Text 4"/>
          <p:cNvSpPr/>
          <p:nvPr/>
        </p:nvSpPr>
        <p:spPr>
          <a:xfrm>
            <a:off x="5235893" y="46406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Runtime Errors</a:t>
            </a:r>
            <a:endParaRPr lang="en-US" sz="2200" dirty="0"/>
          </a:p>
        </p:txBody>
      </p:sp>
      <p:sp>
        <p:nvSpPr>
          <p:cNvPr id="9" name="Text 5"/>
          <p:cNvSpPr/>
          <p:nvPr/>
        </p:nvSpPr>
        <p:spPr>
          <a:xfrm>
            <a:off x="5235893" y="5131118"/>
            <a:ext cx="4158615" cy="181451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Also known as exceptions, these errors occur during program execution. Python raises exceptions when something unexpected or problematic happens.</a:t>
            </a:r>
            <a:endParaRPr lang="en-US" sz="1750" dirty="0"/>
          </a:p>
        </p:txBody>
      </p:sp>
      <p:pic>
        <p:nvPicPr>
          <p:cNvPr id="10" name="Image 2" descr="preencoded.png">    </p:cNvPr>
          <p:cNvPicPr>
            <a:picLocks noChangeAspect="1"/>
          </p:cNvPicPr>
          <p:nvPr/>
        </p:nvPicPr>
        <p:blipFill>
          <a:blip r:embed="rId3"/>
          <a:stretch>
            <a:fillRect/>
          </a:stretch>
        </p:blipFill>
        <p:spPr>
          <a:xfrm>
            <a:off x="9677995" y="3790236"/>
            <a:ext cx="566976" cy="566976"/>
          </a:xfrm>
          <a:prstGeom prst="rect">
            <a:avLst/>
          </a:prstGeom>
        </p:spPr>
      </p:pic>
      <p:sp>
        <p:nvSpPr>
          <p:cNvPr id="11" name="Text 6"/>
          <p:cNvSpPr/>
          <p:nvPr/>
        </p:nvSpPr>
        <p:spPr>
          <a:xfrm>
            <a:off x="9677995" y="46406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Logical Errors</a:t>
            </a:r>
            <a:endParaRPr lang="en-US" sz="2200" dirty="0"/>
          </a:p>
        </p:txBody>
      </p:sp>
      <p:sp>
        <p:nvSpPr>
          <p:cNvPr id="12" name="Text 7"/>
          <p:cNvSpPr/>
          <p:nvPr/>
        </p:nvSpPr>
        <p:spPr>
          <a:xfrm>
            <a:off x="9677995" y="5131118"/>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hardest to find, these errors result in incorrect output even though the code runs without crashing. They require careful debugging and testing.</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08779" y="718304"/>
            <a:ext cx="13212842" cy="1265634"/>
          </a:xfrm>
          <a:prstGeom prst="rect">
            <a:avLst/>
          </a:prstGeom>
          <a:noFill/>
          <a:ln/>
        </p:spPr>
        <p:txBody>
          <a:bodyPr wrap="square" lIns="0" tIns="0" rIns="0" bIns="0" rtlCol="0" anchor="t"/>
          <a:lstStyle/>
          <a:p>
            <a:pPr algn="l" indent="0" marL="0">
              <a:lnSpc>
                <a:spcPts val="4950"/>
              </a:lnSpc>
              <a:buNone/>
            </a:pPr>
            <a:r>
              <a:rPr lang="en-US" sz="3950" dirty="0">
                <a:solidFill>
                  <a:srgbClr val="000000"/>
                </a:solidFill>
                <a:latin typeface="DM Sans Semi Bold" pitchFamily="34" charset="0"/>
                <a:ea typeface="DM Sans Semi Bold" pitchFamily="34" charset="-122"/>
                <a:cs typeface="DM Sans Semi Bold" pitchFamily="34" charset="-120"/>
              </a:rPr>
              <a:t>Connecting It All: Integrating ML with Python Ecosystem</a:t>
            </a:r>
            <a:endParaRPr lang="en-US" sz="3950" dirty="0"/>
          </a:p>
        </p:txBody>
      </p:sp>
      <p:sp>
        <p:nvSpPr>
          <p:cNvPr id="3" name="Text 1"/>
          <p:cNvSpPr/>
          <p:nvPr/>
        </p:nvSpPr>
        <p:spPr>
          <a:xfrm>
            <a:off x="708779" y="2287667"/>
            <a:ext cx="13212842" cy="647938"/>
          </a:xfrm>
          <a:prstGeom prst="rect">
            <a:avLst/>
          </a:prstGeom>
          <a:noFill/>
          <a:ln/>
        </p:spPr>
        <p:txBody>
          <a:bodyPr wrap="square" lIns="0" tIns="0" rIns="0" bIns="0" rtlCol="0" anchor="t"/>
          <a:lstStyle/>
          <a:p>
            <a:pPr algn="l" indent="0" marL="0">
              <a:lnSpc>
                <a:spcPts val="2550"/>
              </a:lnSpc>
              <a:buNone/>
            </a:pPr>
            <a:r>
              <a:rPr lang="en-US" sz="1550" dirty="0">
                <a:solidFill>
                  <a:srgbClr val="4D4D4D"/>
                </a:solidFill>
                <a:latin typeface="Inter Medium" pitchFamily="34" charset="0"/>
                <a:ea typeface="Inter Medium" pitchFamily="34" charset="-122"/>
                <a:cs typeface="Inter Medium" pitchFamily="34" charset="-120"/>
              </a:rPr>
              <a:t>Python’s robust ecosystem, with its powerful libraries and versatile programming paradigms, is the backbone of modern Machine Learning development. Understanding how these components integrate is key to building efficient, scalable, and intelligent applications.</a:t>
            </a:r>
            <a:endParaRPr lang="en-US" sz="1550" dirty="0"/>
          </a:p>
        </p:txBody>
      </p:sp>
      <p:sp>
        <p:nvSpPr>
          <p:cNvPr id="4" name="Shape 2"/>
          <p:cNvSpPr/>
          <p:nvPr/>
        </p:nvSpPr>
        <p:spPr>
          <a:xfrm>
            <a:off x="708779" y="3163372"/>
            <a:ext cx="6530459" cy="607457"/>
          </a:xfrm>
          <a:prstGeom prst="roundRect">
            <a:avLst>
              <a:gd name="adj" fmla="val 480077"/>
            </a:avLst>
          </a:prstGeom>
          <a:solidFill>
            <a:srgbClr val="F2EEEE"/>
          </a:solidFill>
          <a:ln/>
        </p:spPr>
      </p:sp>
      <p:pic>
        <p:nvPicPr>
          <p:cNvPr id="5" name="Image 0" descr="preencoded.png">    </p:cNvPr>
          <p:cNvPicPr>
            <a:picLocks noChangeAspect="1"/>
          </p:cNvPicPr>
          <p:nvPr/>
        </p:nvPicPr>
        <p:blipFill>
          <a:blip r:embed="rId1"/>
          <a:stretch>
            <a:fillRect/>
          </a:stretch>
        </p:blipFill>
        <p:spPr>
          <a:xfrm>
            <a:off x="3822144" y="3277195"/>
            <a:ext cx="303728" cy="379690"/>
          </a:xfrm>
          <a:prstGeom prst="rect">
            <a:avLst/>
          </a:prstGeom>
        </p:spPr>
      </p:pic>
      <p:sp>
        <p:nvSpPr>
          <p:cNvPr id="6" name="Text 3"/>
          <p:cNvSpPr/>
          <p:nvPr/>
        </p:nvSpPr>
        <p:spPr>
          <a:xfrm>
            <a:off x="911185" y="3973235"/>
            <a:ext cx="2531388" cy="316349"/>
          </a:xfrm>
          <a:prstGeom prst="rect">
            <a:avLst/>
          </a:prstGeom>
          <a:noFill/>
          <a:ln/>
        </p:spPr>
        <p:txBody>
          <a:bodyPr wrap="none" lIns="0" tIns="0" rIns="0" bIns="0" rtlCol="0" anchor="t"/>
          <a:lstStyle/>
          <a:p>
            <a:pPr algn="l" indent="0" marL="0">
              <a:lnSpc>
                <a:spcPts val="2450"/>
              </a:lnSpc>
              <a:buNone/>
            </a:pPr>
            <a:r>
              <a:rPr lang="en-US" sz="1950" dirty="0">
                <a:solidFill>
                  <a:srgbClr val="000000"/>
                </a:solidFill>
                <a:latin typeface="DM Sans Semi Bold" pitchFamily="34" charset="0"/>
                <a:ea typeface="DM Sans Semi Bold" pitchFamily="34" charset="-122"/>
                <a:cs typeface="DM Sans Semi Bold" pitchFamily="34" charset="-120"/>
              </a:rPr>
              <a:t>Foundational Skills</a:t>
            </a:r>
            <a:endParaRPr lang="en-US" sz="1950" dirty="0"/>
          </a:p>
        </p:txBody>
      </p:sp>
      <p:sp>
        <p:nvSpPr>
          <p:cNvPr id="7" name="Text 4"/>
          <p:cNvSpPr/>
          <p:nvPr/>
        </p:nvSpPr>
        <p:spPr>
          <a:xfrm>
            <a:off x="911185" y="4411028"/>
            <a:ext cx="6125647" cy="647938"/>
          </a:xfrm>
          <a:prstGeom prst="rect">
            <a:avLst/>
          </a:prstGeom>
          <a:noFill/>
          <a:ln/>
        </p:spPr>
        <p:txBody>
          <a:bodyPr wrap="square" lIns="0" tIns="0" rIns="0" bIns="0" rtlCol="0" anchor="t"/>
          <a:lstStyle/>
          <a:p>
            <a:pPr algn="l" indent="0" marL="0">
              <a:lnSpc>
                <a:spcPts val="2550"/>
              </a:lnSpc>
              <a:buNone/>
            </a:pPr>
            <a:r>
              <a:rPr lang="en-US" sz="1550" dirty="0">
                <a:solidFill>
                  <a:srgbClr val="4D4D4D"/>
                </a:solidFill>
                <a:latin typeface="Inter Medium" pitchFamily="34" charset="0"/>
                <a:ea typeface="Inter Medium" pitchFamily="34" charset="-122"/>
                <a:cs typeface="Inter Medium" pitchFamily="34" charset="-120"/>
              </a:rPr>
              <a:t>Mastering Python basics, data structures, and OOP builds a strong base.</a:t>
            </a:r>
            <a:endParaRPr lang="en-US" sz="1550" dirty="0"/>
          </a:p>
        </p:txBody>
      </p:sp>
      <p:sp>
        <p:nvSpPr>
          <p:cNvPr id="8" name="Shape 5"/>
          <p:cNvSpPr/>
          <p:nvPr/>
        </p:nvSpPr>
        <p:spPr>
          <a:xfrm>
            <a:off x="7391043" y="3163372"/>
            <a:ext cx="6530578" cy="607457"/>
          </a:xfrm>
          <a:prstGeom prst="roundRect">
            <a:avLst>
              <a:gd name="adj" fmla="val 480077"/>
            </a:avLst>
          </a:prstGeom>
          <a:solidFill>
            <a:srgbClr val="F2EEEE"/>
          </a:solidFill>
          <a:ln/>
        </p:spPr>
      </p:sp>
      <p:pic>
        <p:nvPicPr>
          <p:cNvPr id="9" name="Image 1" descr="preencoded.png">    </p:cNvPr>
          <p:cNvPicPr>
            <a:picLocks noChangeAspect="1"/>
          </p:cNvPicPr>
          <p:nvPr/>
        </p:nvPicPr>
        <p:blipFill>
          <a:blip r:embed="rId2"/>
          <a:stretch>
            <a:fillRect/>
          </a:stretch>
        </p:blipFill>
        <p:spPr>
          <a:xfrm>
            <a:off x="10504408" y="3277195"/>
            <a:ext cx="303728" cy="379690"/>
          </a:xfrm>
          <a:prstGeom prst="rect">
            <a:avLst/>
          </a:prstGeom>
        </p:spPr>
      </p:pic>
      <p:sp>
        <p:nvSpPr>
          <p:cNvPr id="10" name="Text 6"/>
          <p:cNvSpPr/>
          <p:nvPr/>
        </p:nvSpPr>
        <p:spPr>
          <a:xfrm>
            <a:off x="7593449" y="3973235"/>
            <a:ext cx="2531388" cy="316349"/>
          </a:xfrm>
          <a:prstGeom prst="rect">
            <a:avLst/>
          </a:prstGeom>
          <a:noFill/>
          <a:ln/>
        </p:spPr>
        <p:txBody>
          <a:bodyPr wrap="none" lIns="0" tIns="0" rIns="0" bIns="0" rtlCol="0" anchor="t"/>
          <a:lstStyle/>
          <a:p>
            <a:pPr algn="l" indent="0" marL="0">
              <a:lnSpc>
                <a:spcPts val="2450"/>
              </a:lnSpc>
              <a:buNone/>
            </a:pPr>
            <a:r>
              <a:rPr lang="en-US" sz="1950" dirty="0">
                <a:solidFill>
                  <a:srgbClr val="000000"/>
                </a:solidFill>
                <a:latin typeface="DM Sans Semi Bold" pitchFamily="34" charset="0"/>
                <a:ea typeface="DM Sans Semi Bold" pitchFamily="34" charset="-122"/>
                <a:cs typeface="DM Sans Semi Bold" pitchFamily="34" charset="-120"/>
              </a:rPr>
              <a:t>Problem Solving</a:t>
            </a:r>
            <a:endParaRPr lang="en-US" sz="1950" dirty="0"/>
          </a:p>
        </p:txBody>
      </p:sp>
      <p:sp>
        <p:nvSpPr>
          <p:cNvPr id="11" name="Text 7"/>
          <p:cNvSpPr/>
          <p:nvPr/>
        </p:nvSpPr>
        <p:spPr>
          <a:xfrm>
            <a:off x="7593449" y="4411028"/>
            <a:ext cx="6125766" cy="647938"/>
          </a:xfrm>
          <a:prstGeom prst="rect">
            <a:avLst/>
          </a:prstGeom>
          <a:noFill/>
          <a:ln/>
        </p:spPr>
        <p:txBody>
          <a:bodyPr wrap="square" lIns="0" tIns="0" rIns="0" bIns="0" rtlCol="0" anchor="t"/>
          <a:lstStyle/>
          <a:p>
            <a:pPr algn="l" indent="0" marL="0">
              <a:lnSpc>
                <a:spcPts val="2550"/>
              </a:lnSpc>
              <a:buNone/>
            </a:pPr>
            <a:r>
              <a:rPr lang="en-US" sz="1550" dirty="0">
                <a:solidFill>
                  <a:srgbClr val="4D4D4D"/>
                </a:solidFill>
                <a:latin typeface="Inter Medium" pitchFamily="34" charset="0"/>
                <a:ea typeface="Inter Medium" pitchFamily="34" charset="-122"/>
                <a:cs typeface="Inter Medium" pitchFamily="34" charset="-120"/>
              </a:rPr>
              <a:t>Exception handling and regex are vital for robust data operations.</a:t>
            </a:r>
            <a:endParaRPr lang="en-US" sz="1550" dirty="0"/>
          </a:p>
        </p:txBody>
      </p:sp>
      <p:sp>
        <p:nvSpPr>
          <p:cNvPr id="12" name="Shape 8"/>
          <p:cNvSpPr/>
          <p:nvPr/>
        </p:nvSpPr>
        <p:spPr>
          <a:xfrm>
            <a:off x="708779" y="5413177"/>
            <a:ext cx="6530459" cy="607457"/>
          </a:xfrm>
          <a:prstGeom prst="roundRect">
            <a:avLst>
              <a:gd name="adj" fmla="val 480077"/>
            </a:avLst>
          </a:prstGeom>
          <a:solidFill>
            <a:srgbClr val="F2EEEE"/>
          </a:solidFill>
          <a:ln/>
        </p:spPr>
      </p:sp>
      <p:pic>
        <p:nvPicPr>
          <p:cNvPr id="13" name="Image 2" descr="preencoded.png">    </p:cNvPr>
          <p:cNvPicPr>
            <a:picLocks noChangeAspect="1"/>
          </p:cNvPicPr>
          <p:nvPr/>
        </p:nvPicPr>
        <p:blipFill>
          <a:blip r:embed="rId3"/>
          <a:stretch>
            <a:fillRect/>
          </a:stretch>
        </p:blipFill>
        <p:spPr>
          <a:xfrm>
            <a:off x="3822144" y="5527000"/>
            <a:ext cx="303728" cy="379690"/>
          </a:xfrm>
          <a:prstGeom prst="rect">
            <a:avLst/>
          </a:prstGeom>
        </p:spPr>
      </p:pic>
      <p:sp>
        <p:nvSpPr>
          <p:cNvPr id="14" name="Text 9"/>
          <p:cNvSpPr/>
          <p:nvPr/>
        </p:nvSpPr>
        <p:spPr>
          <a:xfrm>
            <a:off x="911185" y="6223040"/>
            <a:ext cx="2531388" cy="316349"/>
          </a:xfrm>
          <a:prstGeom prst="rect">
            <a:avLst/>
          </a:prstGeom>
          <a:noFill/>
          <a:ln/>
        </p:spPr>
        <p:txBody>
          <a:bodyPr wrap="none" lIns="0" tIns="0" rIns="0" bIns="0" rtlCol="0" anchor="t"/>
          <a:lstStyle/>
          <a:p>
            <a:pPr algn="l" indent="0" marL="0">
              <a:lnSpc>
                <a:spcPts val="2450"/>
              </a:lnSpc>
              <a:buNone/>
            </a:pPr>
            <a:r>
              <a:rPr lang="en-US" sz="1950" dirty="0">
                <a:solidFill>
                  <a:srgbClr val="000000"/>
                </a:solidFill>
                <a:latin typeface="DM Sans Semi Bold" pitchFamily="34" charset="0"/>
                <a:ea typeface="DM Sans Semi Bold" pitchFamily="34" charset="-122"/>
                <a:cs typeface="DM Sans Semi Bold" pitchFamily="34" charset="-120"/>
              </a:rPr>
              <a:t>Ecosystem Leverage</a:t>
            </a:r>
            <a:endParaRPr lang="en-US" sz="1950" dirty="0"/>
          </a:p>
        </p:txBody>
      </p:sp>
      <p:sp>
        <p:nvSpPr>
          <p:cNvPr id="15" name="Text 10"/>
          <p:cNvSpPr/>
          <p:nvPr/>
        </p:nvSpPr>
        <p:spPr>
          <a:xfrm>
            <a:off x="911185" y="6660833"/>
            <a:ext cx="6125647" cy="323969"/>
          </a:xfrm>
          <a:prstGeom prst="rect">
            <a:avLst/>
          </a:prstGeom>
          <a:noFill/>
          <a:ln/>
        </p:spPr>
        <p:txBody>
          <a:bodyPr wrap="none" lIns="0" tIns="0" rIns="0" bIns="0" rtlCol="0" anchor="t"/>
          <a:lstStyle/>
          <a:p>
            <a:pPr algn="l" indent="0" marL="0">
              <a:lnSpc>
                <a:spcPts val="2550"/>
              </a:lnSpc>
              <a:buNone/>
            </a:pPr>
            <a:r>
              <a:rPr lang="en-US" sz="1550" dirty="0">
                <a:solidFill>
                  <a:srgbClr val="4D4D4D"/>
                </a:solidFill>
                <a:latin typeface="Inter Medium" pitchFamily="34" charset="0"/>
                <a:ea typeface="Inter Medium" pitchFamily="34" charset="-122"/>
                <a:cs typeface="Inter Medium" pitchFamily="34" charset="-120"/>
              </a:rPr>
              <a:t>PIP and modular design streamline library management.</a:t>
            </a:r>
            <a:endParaRPr lang="en-US" sz="1550" dirty="0"/>
          </a:p>
        </p:txBody>
      </p:sp>
      <p:sp>
        <p:nvSpPr>
          <p:cNvPr id="16" name="Shape 11"/>
          <p:cNvSpPr/>
          <p:nvPr/>
        </p:nvSpPr>
        <p:spPr>
          <a:xfrm>
            <a:off x="7391043" y="5413177"/>
            <a:ext cx="6530578" cy="607457"/>
          </a:xfrm>
          <a:prstGeom prst="roundRect">
            <a:avLst>
              <a:gd name="adj" fmla="val 480077"/>
            </a:avLst>
          </a:prstGeom>
          <a:solidFill>
            <a:srgbClr val="F2EEEE"/>
          </a:solidFill>
          <a:ln/>
        </p:spPr>
      </p:sp>
      <p:pic>
        <p:nvPicPr>
          <p:cNvPr id="17" name="Image 3" descr="preencoded.png">    </p:cNvPr>
          <p:cNvPicPr>
            <a:picLocks noChangeAspect="1"/>
          </p:cNvPicPr>
          <p:nvPr/>
        </p:nvPicPr>
        <p:blipFill>
          <a:blip r:embed="rId4"/>
          <a:stretch>
            <a:fillRect/>
          </a:stretch>
        </p:blipFill>
        <p:spPr>
          <a:xfrm>
            <a:off x="10504408" y="5527000"/>
            <a:ext cx="303728" cy="379690"/>
          </a:xfrm>
          <a:prstGeom prst="rect">
            <a:avLst/>
          </a:prstGeom>
        </p:spPr>
      </p:pic>
      <p:sp>
        <p:nvSpPr>
          <p:cNvPr id="18" name="Text 12"/>
          <p:cNvSpPr/>
          <p:nvPr/>
        </p:nvSpPr>
        <p:spPr>
          <a:xfrm>
            <a:off x="7593449" y="6223040"/>
            <a:ext cx="2531388" cy="316349"/>
          </a:xfrm>
          <a:prstGeom prst="rect">
            <a:avLst/>
          </a:prstGeom>
          <a:noFill/>
          <a:ln/>
        </p:spPr>
        <p:txBody>
          <a:bodyPr wrap="none" lIns="0" tIns="0" rIns="0" bIns="0" rtlCol="0" anchor="t"/>
          <a:lstStyle/>
          <a:p>
            <a:pPr algn="l" indent="0" marL="0">
              <a:lnSpc>
                <a:spcPts val="2450"/>
              </a:lnSpc>
              <a:buNone/>
            </a:pPr>
            <a:r>
              <a:rPr lang="en-US" sz="1950" dirty="0">
                <a:solidFill>
                  <a:srgbClr val="000000"/>
                </a:solidFill>
                <a:latin typeface="DM Sans Semi Bold" pitchFamily="34" charset="0"/>
                <a:ea typeface="DM Sans Semi Bold" pitchFamily="34" charset="-122"/>
                <a:cs typeface="DM Sans Semi Bold" pitchFamily="34" charset="-120"/>
              </a:rPr>
              <a:t>ML Readiness</a:t>
            </a:r>
            <a:endParaRPr lang="en-US" sz="1950" dirty="0"/>
          </a:p>
        </p:txBody>
      </p:sp>
      <p:sp>
        <p:nvSpPr>
          <p:cNvPr id="19" name="Text 13"/>
          <p:cNvSpPr/>
          <p:nvPr/>
        </p:nvSpPr>
        <p:spPr>
          <a:xfrm>
            <a:off x="7593449" y="6660833"/>
            <a:ext cx="6125766" cy="647938"/>
          </a:xfrm>
          <a:prstGeom prst="rect">
            <a:avLst/>
          </a:prstGeom>
          <a:noFill/>
          <a:ln/>
        </p:spPr>
        <p:txBody>
          <a:bodyPr wrap="square" lIns="0" tIns="0" rIns="0" bIns="0" rtlCol="0" anchor="t"/>
          <a:lstStyle/>
          <a:p>
            <a:pPr algn="l" indent="0" marL="0">
              <a:lnSpc>
                <a:spcPts val="2550"/>
              </a:lnSpc>
              <a:buNone/>
            </a:pPr>
            <a:r>
              <a:rPr lang="en-US" sz="1550" dirty="0">
                <a:solidFill>
                  <a:srgbClr val="4D4D4D"/>
                </a:solidFill>
                <a:latin typeface="Inter Medium" pitchFamily="34" charset="0"/>
                <a:ea typeface="Inter Medium" pitchFamily="34" charset="-122"/>
                <a:cs typeface="Inter Medium" pitchFamily="34" charset="-120"/>
              </a:rPr>
              <a:t>These elements combine to empower effective ML model deployment.</a:t>
            </a:r>
            <a:endParaRPr lang="en-US" sz="15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45912"/>
          </a:xfrm>
          <a:prstGeom prst="rect">
            <a:avLst/>
          </a:prstGeom>
        </p:spPr>
      </p:pic>
      <p:sp>
        <p:nvSpPr>
          <p:cNvPr id="3" name="Text 0"/>
          <p:cNvSpPr/>
          <p:nvPr/>
        </p:nvSpPr>
        <p:spPr>
          <a:xfrm>
            <a:off x="560427" y="440293"/>
            <a:ext cx="6587966" cy="690563"/>
          </a:xfrm>
          <a:prstGeom prst="rect">
            <a:avLst/>
          </a:prstGeom>
          <a:noFill/>
          <a:ln/>
        </p:spPr>
        <p:txBody>
          <a:bodyPr wrap="none" lIns="0" tIns="0" rIns="0" bIns="0" rtlCol="0" anchor="t"/>
          <a:lstStyle/>
          <a:p>
            <a:pPr algn="l" indent="0" marL="0">
              <a:lnSpc>
                <a:spcPts val="5400"/>
              </a:lnSpc>
              <a:buNone/>
            </a:pPr>
            <a:r>
              <a:rPr lang="en-US" sz="4350" dirty="0">
                <a:solidFill>
                  <a:srgbClr val="030303"/>
                </a:solidFill>
                <a:latin typeface="DM Sans Semi Bold" pitchFamily="34" charset="0"/>
                <a:ea typeface="DM Sans Semi Bold" pitchFamily="34" charset="-122"/>
                <a:cs typeface="DM Sans Semi Bold" pitchFamily="34" charset="-120"/>
              </a:rPr>
              <a:t>File &amp; Directory Handling</a:t>
            </a:r>
            <a:endParaRPr lang="en-US" sz="4350" dirty="0"/>
          </a:p>
        </p:txBody>
      </p:sp>
      <p:sp>
        <p:nvSpPr>
          <p:cNvPr id="4" name="Text 1"/>
          <p:cNvSpPr/>
          <p:nvPr/>
        </p:nvSpPr>
        <p:spPr>
          <a:xfrm>
            <a:off x="560427" y="1371005"/>
            <a:ext cx="8023146" cy="783908"/>
          </a:xfrm>
          <a:prstGeom prst="rect">
            <a:avLst/>
          </a:prstGeom>
          <a:noFill/>
          <a:ln/>
        </p:spPr>
        <p:txBody>
          <a:bodyPr wrap="square" lIns="0" tIns="0" rIns="0" bIns="0" rtlCol="0" anchor="t"/>
          <a:lstStyle/>
          <a:p>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In Machine Learning, efficient management of files and directories is paramount for handling datasets, saving models, and organising experimental results. Python's built-in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os</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and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shutil</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modules provide robust tools for these critical operations.</a:t>
            </a:r>
            <a:endParaRPr lang="en-US" sz="1250" dirty="0"/>
          </a:p>
        </p:txBody>
      </p:sp>
      <p:sp>
        <p:nvSpPr>
          <p:cNvPr id="5" name="Shape 2"/>
          <p:cNvSpPr/>
          <p:nvPr/>
        </p:nvSpPr>
        <p:spPr>
          <a:xfrm>
            <a:off x="560427" y="2335054"/>
            <a:ext cx="8023146" cy="1255157"/>
          </a:xfrm>
          <a:prstGeom prst="roundRect">
            <a:avLst>
              <a:gd name="adj" fmla="val 8742"/>
            </a:avLst>
          </a:prstGeom>
          <a:noFill/>
          <a:ln w="22860">
            <a:solidFill>
              <a:srgbClr val="D8D4D4"/>
            </a:solidFill>
            <a:prstDash val="solid"/>
          </a:ln>
        </p:spPr>
      </p:sp>
      <p:sp>
        <p:nvSpPr>
          <p:cNvPr id="6" name="Shape 3"/>
          <p:cNvSpPr/>
          <p:nvPr/>
        </p:nvSpPr>
        <p:spPr>
          <a:xfrm>
            <a:off x="537567" y="2335054"/>
            <a:ext cx="91440" cy="1255157"/>
          </a:xfrm>
          <a:prstGeom prst="roundRect">
            <a:avLst>
              <a:gd name="adj" fmla="val 26270"/>
            </a:avLst>
          </a:prstGeom>
          <a:solidFill>
            <a:srgbClr val="1C9770"/>
          </a:solidFill>
          <a:ln/>
        </p:spPr>
      </p:sp>
      <p:sp>
        <p:nvSpPr>
          <p:cNvPr id="7" name="Text 4"/>
          <p:cNvSpPr/>
          <p:nvPr/>
        </p:nvSpPr>
        <p:spPr>
          <a:xfrm>
            <a:off x="812006" y="2518053"/>
            <a:ext cx="2001679" cy="250150"/>
          </a:xfrm>
          <a:prstGeom prst="rect">
            <a:avLst/>
          </a:prstGeom>
          <a:noFill/>
          <a:ln/>
        </p:spPr>
        <p:txBody>
          <a:bodyPr wrap="none" lIns="0" tIns="0" rIns="0" bIns="0" rtlCol="0" anchor="t"/>
          <a:lstStyle/>
          <a:p>
            <a:pPr algn="l"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Navigating Paths</a:t>
            </a:r>
            <a:endParaRPr lang="en-US" sz="1550" dirty="0"/>
          </a:p>
        </p:txBody>
      </p:sp>
      <p:sp>
        <p:nvSpPr>
          <p:cNvPr id="8" name="Text 5"/>
          <p:cNvSpPr/>
          <p:nvPr/>
        </p:nvSpPr>
        <p:spPr>
          <a:xfrm>
            <a:off x="812006" y="2864287"/>
            <a:ext cx="7588568" cy="542925"/>
          </a:xfrm>
          <a:prstGeom prst="rect">
            <a:avLst/>
          </a:prstGeom>
          <a:noFill/>
          <a:ln/>
        </p:spPr>
        <p:txBody>
          <a:bodyPr wrap="square" lIns="0" tIns="0" rIns="0" bIns="0" rtlCol="0" anchor="t"/>
          <a:lstStyle/>
          <a:p>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Use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os.getcwd()</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to get current directory,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os.chdir()</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to change it, and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os.path</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for path manipulation (e.g.,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os.path.join()</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a:t>
            </a:r>
            <a:endParaRPr lang="en-US" sz="1250" dirty="0"/>
          </a:p>
        </p:txBody>
      </p:sp>
      <p:sp>
        <p:nvSpPr>
          <p:cNvPr id="9" name="Shape 6"/>
          <p:cNvSpPr/>
          <p:nvPr/>
        </p:nvSpPr>
        <p:spPr>
          <a:xfrm>
            <a:off x="560427" y="3750350"/>
            <a:ext cx="8023146" cy="1255157"/>
          </a:xfrm>
          <a:prstGeom prst="roundRect">
            <a:avLst>
              <a:gd name="adj" fmla="val 8742"/>
            </a:avLst>
          </a:prstGeom>
          <a:noFill/>
          <a:ln w="22860">
            <a:solidFill>
              <a:srgbClr val="D8D4D4"/>
            </a:solidFill>
            <a:prstDash val="solid"/>
          </a:ln>
        </p:spPr>
      </p:sp>
      <p:sp>
        <p:nvSpPr>
          <p:cNvPr id="10" name="Shape 7"/>
          <p:cNvSpPr/>
          <p:nvPr/>
        </p:nvSpPr>
        <p:spPr>
          <a:xfrm>
            <a:off x="537567" y="3750350"/>
            <a:ext cx="91440" cy="1255157"/>
          </a:xfrm>
          <a:prstGeom prst="roundRect">
            <a:avLst>
              <a:gd name="adj" fmla="val 26270"/>
            </a:avLst>
          </a:prstGeom>
          <a:solidFill>
            <a:srgbClr val="1C9770"/>
          </a:solidFill>
          <a:ln/>
        </p:spPr>
      </p:sp>
      <p:sp>
        <p:nvSpPr>
          <p:cNvPr id="11" name="Text 8"/>
          <p:cNvSpPr/>
          <p:nvPr/>
        </p:nvSpPr>
        <p:spPr>
          <a:xfrm>
            <a:off x="812006" y="3933349"/>
            <a:ext cx="2045732" cy="250150"/>
          </a:xfrm>
          <a:prstGeom prst="rect">
            <a:avLst/>
          </a:prstGeom>
          <a:noFill/>
          <a:ln/>
        </p:spPr>
        <p:txBody>
          <a:bodyPr wrap="none" lIns="0" tIns="0" rIns="0" bIns="0" rtlCol="0" anchor="t"/>
          <a:lstStyle/>
          <a:p>
            <a:pPr algn="l"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Managing Directories</a:t>
            </a:r>
            <a:endParaRPr lang="en-US" sz="1550" dirty="0"/>
          </a:p>
        </p:txBody>
      </p:sp>
      <p:sp>
        <p:nvSpPr>
          <p:cNvPr id="12" name="Text 9"/>
          <p:cNvSpPr/>
          <p:nvPr/>
        </p:nvSpPr>
        <p:spPr>
          <a:xfrm>
            <a:off x="812006" y="4279583"/>
            <a:ext cx="7588568" cy="542925"/>
          </a:xfrm>
          <a:prstGeom prst="rect">
            <a:avLst/>
          </a:prstGeom>
          <a:noFill/>
          <a:ln/>
        </p:spPr>
        <p:txBody>
          <a:bodyPr wrap="square" lIns="0" tIns="0" rIns="0" bIns="0" rtlCol="0" anchor="t"/>
          <a:lstStyle/>
          <a:p>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Create directories with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os.mkdir()</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or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os.makedirs()</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(for nested), and remove with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os.rmdir()</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or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shutil.rmtree()</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a:t>
            </a:r>
            <a:endParaRPr lang="en-US" sz="1250" dirty="0"/>
          </a:p>
        </p:txBody>
      </p:sp>
      <p:sp>
        <p:nvSpPr>
          <p:cNvPr id="13" name="Shape 10"/>
          <p:cNvSpPr/>
          <p:nvPr/>
        </p:nvSpPr>
        <p:spPr>
          <a:xfrm>
            <a:off x="560427" y="5165646"/>
            <a:ext cx="8023146" cy="1239917"/>
          </a:xfrm>
          <a:prstGeom prst="roundRect">
            <a:avLst>
              <a:gd name="adj" fmla="val 8850"/>
            </a:avLst>
          </a:prstGeom>
          <a:noFill/>
          <a:ln w="22860">
            <a:solidFill>
              <a:srgbClr val="D8D4D4"/>
            </a:solidFill>
            <a:prstDash val="solid"/>
          </a:ln>
        </p:spPr>
      </p:sp>
      <p:sp>
        <p:nvSpPr>
          <p:cNvPr id="14" name="Shape 11"/>
          <p:cNvSpPr/>
          <p:nvPr/>
        </p:nvSpPr>
        <p:spPr>
          <a:xfrm>
            <a:off x="537567" y="5165646"/>
            <a:ext cx="91440" cy="1239917"/>
          </a:xfrm>
          <a:prstGeom prst="roundRect">
            <a:avLst>
              <a:gd name="adj" fmla="val 26270"/>
            </a:avLst>
          </a:prstGeom>
          <a:solidFill>
            <a:srgbClr val="1C9770"/>
          </a:solidFill>
          <a:ln/>
        </p:spPr>
      </p:sp>
      <p:sp>
        <p:nvSpPr>
          <p:cNvPr id="15" name="Text 12"/>
          <p:cNvSpPr/>
          <p:nvPr/>
        </p:nvSpPr>
        <p:spPr>
          <a:xfrm>
            <a:off x="812006" y="5348645"/>
            <a:ext cx="2001679" cy="250150"/>
          </a:xfrm>
          <a:prstGeom prst="rect">
            <a:avLst/>
          </a:prstGeom>
          <a:noFill/>
          <a:ln/>
        </p:spPr>
        <p:txBody>
          <a:bodyPr wrap="none" lIns="0" tIns="0" rIns="0" bIns="0" rtlCol="0" anchor="t"/>
          <a:lstStyle/>
          <a:p>
            <a:pPr algn="l"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Listing Contents</a:t>
            </a:r>
            <a:endParaRPr lang="en-US" sz="1550" dirty="0"/>
          </a:p>
        </p:txBody>
      </p:sp>
      <p:sp>
        <p:nvSpPr>
          <p:cNvPr id="16" name="Text 13"/>
          <p:cNvSpPr/>
          <p:nvPr/>
        </p:nvSpPr>
        <p:spPr>
          <a:xfrm>
            <a:off x="812006" y="5694878"/>
            <a:ext cx="7588568" cy="527685"/>
          </a:xfrm>
          <a:prstGeom prst="rect">
            <a:avLst/>
          </a:prstGeom>
          <a:noFill/>
          <a:ln/>
        </p:spPr>
        <p:txBody>
          <a:bodyPr wrap="square" lIns="0" tIns="0" rIns="0" bIns="0" rtlCol="0" anchor="t"/>
          <a:lstStyle/>
          <a:p>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Discover files and subdirectories using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os.listdir()</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or traverse entire trees with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os.walk()</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for complex data structures.</a:t>
            </a:r>
            <a:endParaRPr lang="en-US" sz="1250" dirty="0"/>
          </a:p>
        </p:txBody>
      </p:sp>
      <p:sp>
        <p:nvSpPr>
          <p:cNvPr id="17" name="Shape 14"/>
          <p:cNvSpPr/>
          <p:nvPr/>
        </p:nvSpPr>
        <p:spPr>
          <a:xfrm>
            <a:off x="560427" y="6565702"/>
            <a:ext cx="8023146" cy="1239917"/>
          </a:xfrm>
          <a:prstGeom prst="roundRect">
            <a:avLst>
              <a:gd name="adj" fmla="val 8850"/>
            </a:avLst>
          </a:prstGeom>
          <a:noFill/>
          <a:ln w="22860">
            <a:solidFill>
              <a:srgbClr val="D8D4D4"/>
            </a:solidFill>
            <a:prstDash val="solid"/>
          </a:ln>
        </p:spPr>
      </p:sp>
      <p:sp>
        <p:nvSpPr>
          <p:cNvPr id="18" name="Shape 15"/>
          <p:cNvSpPr/>
          <p:nvPr/>
        </p:nvSpPr>
        <p:spPr>
          <a:xfrm>
            <a:off x="537567" y="6565702"/>
            <a:ext cx="91440" cy="1239917"/>
          </a:xfrm>
          <a:prstGeom prst="roundRect">
            <a:avLst>
              <a:gd name="adj" fmla="val 26270"/>
            </a:avLst>
          </a:prstGeom>
          <a:solidFill>
            <a:srgbClr val="1C9770"/>
          </a:solidFill>
          <a:ln/>
        </p:spPr>
      </p:sp>
      <p:sp>
        <p:nvSpPr>
          <p:cNvPr id="19" name="Text 16"/>
          <p:cNvSpPr/>
          <p:nvPr/>
        </p:nvSpPr>
        <p:spPr>
          <a:xfrm>
            <a:off x="812006" y="6748701"/>
            <a:ext cx="2001679" cy="250150"/>
          </a:xfrm>
          <a:prstGeom prst="rect">
            <a:avLst/>
          </a:prstGeom>
          <a:noFill/>
          <a:ln/>
        </p:spPr>
        <p:txBody>
          <a:bodyPr wrap="none" lIns="0" tIns="0" rIns="0" bIns="0" rtlCol="0" anchor="t"/>
          <a:lstStyle/>
          <a:p>
            <a:pPr algn="l" indent="0" marL="0">
              <a:lnSpc>
                <a:spcPts val="1950"/>
              </a:lnSpc>
              <a:buNone/>
            </a:pPr>
            <a:r>
              <a:rPr lang="en-US" sz="1550" dirty="0">
                <a:solidFill>
                  <a:srgbClr val="464646"/>
                </a:solidFill>
                <a:latin typeface="DM Sans Semi Bold" pitchFamily="34" charset="0"/>
                <a:ea typeface="DM Sans Semi Bold" pitchFamily="34" charset="-122"/>
                <a:cs typeface="DM Sans Semi Bold" pitchFamily="34" charset="-120"/>
              </a:rPr>
              <a:t>Copying &amp; Moving</a:t>
            </a:r>
            <a:endParaRPr lang="en-US" sz="1550" dirty="0"/>
          </a:p>
        </p:txBody>
      </p:sp>
      <p:sp>
        <p:nvSpPr>
          <p:cNvPr id="20" name="Text 17"/>
          <p:cNvSpPr/>
          <p:nvPr/>
        </p:nvSpPr>
        <p:spPr>
          <a:xfrm>
            <a:off x="812006" y="7094934"/>
            <a:ext cx="7588568" cy="527685"/>
          </a:xfrm>
          <a:prstGeom prst="rect">
            <a:avLst/>
          </a:prstGeom>
          <a:noFill/>
          <a:ln/>
        </p:spPr>
        <p:txBody>
          <a:bodyPr wrap="square" lIns="0" tIns="0" rIns="0" bIns="0" rtlCol="0" anchor="t"/>
          <a:lstStyle/>
          <a:p>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Relocate files and directories efficiently using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shutil.copy()</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shutil.copytree()</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and </a:t>
            </a:r>
            <a:pPr algn="l" indent="0" marL="0">
              <a:lnSpc>
                <a:spcPts val="200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shutil.move()</a:t>
            </a:r>
            <a:pPr algn="l" indent="0" marL="0">
              <a:lnSpc>
                <a:spcPts val="2000"/>
              </a:lnSpc>
              <a:buNone/>
            </a:pPr>
            <a:r>
              <a:rPr lang="en-US" sz="1250" dirty="0">
                <a:solidFill>
                  <a:srgbClr val="464646"/>
                </a:solidFill>
                <a:latin typeface="Inter Medium" pitchFamily="34" charset="0"/>
                <a:ea typeface="Inter Medium" pitchFamily="34" charset="-122"/>
                <a:cs typeface="Inter Medium" pitchFamily="34" charset="-120"/>
              </a:rPr>
              <a:t> for data preparation pipelines.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2217" y="465296"/>
            <a:ext cx="7145536" cy="528757"/>
          </a:xfrm>
          <a:prstGeom prst="rect">
            <a:avLst/>
          </a:prstGeom>
          <a:noFill/>
          <a:ln/>
        </p:spPr>
        <p:txBody>
          <a:bodyPr wrap="none" lIns="0" tIns="0" rIns="0" bIns="0" rtlCol="0" anchor="t"/>
          <a:lstStyle/>
          <a:p>
            <a:pPr algn="l" indent="0" marL="0">
              <a:lnSpc>
                <a:spcPts val="4150"/>
              </a:lnSpc>
              <a:buNone/>
            </a:pPr>
            <a:r>
              <a:rPr lang="en-US" sz="3300" dirty="0">
                <a:solidFill>
                  <a:srgbClr val="030303"/>
                </a:solidFill>
                <a:latin typeface="DM Sans Semi Bold" pitchFamily="34" charset="0"/>
                <a:ea typeface="DM Sans Semi Bold" pitchFamily="34" charset="-122"/>
                <a:cs typeface="DM Sans Semi Bold" pitchFamily="34" charset="-120"/>
              </a:rPr>
              <a:t>Importance and Applications of ML</a:t>
            </a:r>
            <a:endParaRPr lang="en-US" sz="3300" dirty="0"/>
          </a:p>
        </p:txBody>
      </p:sp>
      <p:sp>
        <p:nvSpPr>
          <p:cNvPr id="3" name="Text 1"/>
          <p:cNvSpPr/>
          <p:nvPr/>
        </p:nvSpPr>
        <p:spPr>
          <a:xfrm>
            <a:off x="592217" y="1400056"/>
            <a:ext cx="6516648" cy="541258"/>
          </a:xfrm>
          <a:prstGeom prst="rect">
            <a:avLst/>
          </a:prstGeom>
          <a:noFill/>
          <a:ln/>
        </p:spPr>
        <p:txBody>
          <a:bodyPr wrap="square" lIns="0" tIns="0" rIns="0" bIns="0" rtlCol="0" anchor="t"/>
          <a:lstStyle/>
          <a:p>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Machine Learning is pivotal for understanding customer behaviour, driving product innovation, and gaining a competitive edge in today's market.</a:t>
            </a:r>
            <a:endParaRPr lang="en-US" sz="1300" dirty="0"/>
          </a:p>
        </p:txBody>
      </p:sp>
      <p:sp>
        <p:nvSpPr>
          <p:cNvPr id="4" name="Text 2"/>
          <p:cNvSpPr/>
          <p:nvPr/>
        </p:nvSpPr>
        <p:spPr>
          <a:xfrm>
            <a:off x="592217" y="2093595"/>
            <a:ext cx="6516648" cy="541258"/>
          </a:xfrm>
          <a:prstGeom prst="rect">
            <a:avLst/>
          </a:prstGeom>
          <a:noFill/>
          <a:ln/>
        </p:spPr>
        <p:txBody>
          <a:bodyPr wrap="square" lIns="0" tIns="0" rIns="0" bIns="0" rtlCol="0" anchor="t"/>
          <a:lstStyle/>
          <a:p>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Leading companies like Facebook, Google, and Uber extensively utilise ML to enhance their services and operations, staying ahead of the curve.</a:t>
            </a:r>
            <a:endParaRPr lang="en-US" sz="1300" dirty="0"/>
          </a:p>
        </p:txBody>
      </p:sp>
      <p:pic>
        <p:nvPicPr>
          <p:cNvPr id="5" name="Image 0" descr="preencoded.png">    </p:cNvPr>
          <p:cNvPicPr>
            <a:picLocks noChangeAspect="1"/>
          </p:cNvPicPr>
          <p:nvPr/>
        </p:nvPicPr>
        <p:blipFill>
          <a:blip r:embed="rId1"/>
          <a:stretch>
            <a:fillRect/>
          </a:stretch>
        </p:blipFill>
        <p:spPr>
          <a:xfrm>
            <a:off x="7529155" y="1438037"/>
            <a:ext cx="6516648" cy="6516648"/>
          </a:xfrm>
          <a:prstGeom prst="rect">
            <a:avLst/>
          </a:prstGeom>
        </p:spPr>
      </p:pic>
      <p:sp>
        <p:nvSpPr>
          <p:cNvPr id="6" name="Text 3"/>
          <p:cNvSpPr/>
          <p:nvPr/>
        </p:nvSpPr>
        <p:spPr>
          <a:xfrm>
            <a:off x="592217" y="8335208"/>
            <a:ext cx="13445966" cy="270629"/>
          </a:xfrm>
          <a:prstGeom prst="rect">
            <a:avLst/>
          </a:prstGeom>
          <a:noFill/>
          <a:ln/>
        </p:spPr>
        <p:txBody>
          <a:bodyPr wrap="none" lIns="0" tIns="0" rIns="0" bIns="0" rtlCol="0" anchor="t"/>
          <a:lstStyle/>
          <a:p>
            <a:pPr algn="l" indent="0" marL="0">
              <a:lnSpc>
                <a:spcPts val="2100"/>
              </a:lnSpc>
              <a:buNone/>
            </a:pPr>
            <a:r>
              <a:rPr lang="en-US" sz="1300" dirty="0">
                <a:solidFill>
                  <a:srgbClr val="464646"/>
                </a:solidFill>
                <a:latin typeface="Inter Medium" pitchFamily="34" charset="0"/>
                <a:ea typeface="Inter Medium" pitchFamily="34" charset="-122"/>
                <a:cs typeface="Inter Medium" pitchFamily="34" charset="-120"/>
              </a:rPr>
              <a:t>Its diverse applications span recommendation engines, fraud detection, speech recognition, and even advanced medical diagnosis, transforming various industries.</a:t>
            </a:r>
            <a:endParaRPr lang="en-US" sz="13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88179"/>
          </a:xfrm>
          <a:prstGeom prst="rect">
            <a:avLst/>
          </a:prstGeom>
        </p:spPr>
      </p:pic>
      <p:sp>
        <p:nvSpPr>
          <p:cNvPr id="3" name="Text 0"/>
          <p:cNvSpPr/>
          <p:nvPr/>
        </p:nvSpPr>
        <p:spPr>
          <a:xfrm>
            <a:off x="6063139" y="453152"/>
            <a:ext cx="4120039" cy="514945"/>
          </a:xfrm>
          <a:prstGeom prst="rect">
            <a:avLst/>
          </a:prstGeom>
          <a:noFill/>
          <a:ln/>
        </p:spPr>
        <p:txBody>
          <a:bodyPr wrap="none" lIns="0" tIns="0" rIns="0" bIns="0" rtlCol="0" anchor="t"/>
          <a:lstStyle/>
          <a:p>
            <a:pPr algn="l" indent="0" marL="0">
              <a:lnSpc>
                <a:spcPts val="4050"/>
              </a:lnSpc>
              <a:buNone/>
            </a:pPr>
            <a:r>
              <a:rPr lang="en-US" sz="3200" dirty="0">
                <a:solidFill>
                  <a:srgbClr val="030303"/>
                </a:solidFill>
                <a:latin typeface="DM Sans Semi Bold" pitchFamily="34" charset="0"/>
                <a:ea typeface="DM Sans Semi Bold" pitchFamily="34" charset="-122"/>
                <a:cs typeface="DM Sans Semi Bold" pitchFamily="34" charset="-120"/>
              </a:rPr>
              <a:t>Date &amp; Time Module</a:t>
            </a:r>
            <a:endParaRPr lang="en-US" sz="3200" dirty="0"/>
          </a:p>
        </p:txBody>
      </p:sp>
      <p:sp>
        <p:nvSpPr>
          <p:cNvPr id="4" name="Text 1"/>
          <p:cNvSpPr/>
          <p:nvPr/>
        </p:nvSpPr>
        <p:spPr>
          <a:xfrm>
            <a:off x="6063139" y="1215271"/>
            <a:ext cx="7990523" cy="813673"/>
          </a:xfrm>
          <a:prstGeom prst="rect">
            <a:avLst/>
          </a:prstGeom>
          <a:noFill/>
          <a:ln/>
        </p:spPr>
        <p:txBody>
          <a:bodyPr wrap="square" lIns="0" tIns="0" rIns="0" bIns="0" rtlCol="0" anchor="t"/>
          <a:lstStyle/>
          <a:p>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Python’s built-in </a:t>
            </a:r>
            <a:pPr algn="l" indent="0" marL="0">
              <a:lnSpc>
                <a:spcPts val="205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datetime</a:t>
            </a:r>
            <a:pPr algn="l" indent="0" marL="0">
              <a:lnSpc>
                <a:spcPts val="2050"/>
              </a:lnSpc>
              <a:buNone/>
            </a:pPr>
            <a:r>
              <a:rPr lang="en-US" sz="1250" b="1" dirty="0">
                <a:solidFill>
                  <a:srgbClr val="464646"/>
                </a:solidFill>
                <a:latin typeface="Inter Medium" pitchFamily="34" charset="0"/>
                <a:ea typeface="Inter Medium" pitchFamily="34" charset="-122"/>
                <a:cs typeface="Inter Medium" pitchFamily="34" charset="-120"/>
              </a:rPr>
              <a:t> module</a:t>
            </a:r>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 is fundamental for handling dates and times, crucial for time-series data analysis, event logging, and scheduling tasks in Machine Learning workflows. It offers powerful classes to manage temporal data with precision.</a:t>
            </a:r>
            <a:endParaRPr lang="en-US" sz="1250" dirty="0"/>
          </a:p>
        </p:txBody>
      </p:sp>
      <p:sp>
        <p:nvSpPr>
          <p:cNvPr id="5" name="Shape 2"/>
          <p:cNvSpPr/>
          <p:nvPr/>
        </p:nvSpPr>
        <p:spPr>
          <a:xfrm>
            <a:off x="6063139" y="2214324"/>
            <a:ext cx="7990523" cy="1281589"/>
          </a:xfrm>
          <a:prstGeom prst="roundRect">
            <a:avLst>
              <a:gd name="adj" fmla="val 8562"/>
            </a:avLst>
          </a:prstGeom>
          <a:noFill/>
          <a:ln w="22860">
            <a:solidFill>
              <a:srgbClr val="D8D4D4"/>
            </a:solidFill>
            <a:prstDash val="solid"/>
          </a:ln>
        </p:spPr>
      </p:sp>
      <p:sp>
        <p:nvSpPr>
          <p:cNvPr id="6" name="Shape 3"/>
          <p:cNvSpPr/>
          <p:nvPr/>
        </p:nvSpPr>
        <p:spPr>
          <a:xfrm>
            <a:off x="6040279" y="2214324"/>
            <a:ext cx="91440" cy="1281589"/>
          </a:xfrm>
          <a:prstGeom prst="roundRect">
            <a:avLst>
              <a:gd name="adj" fmla="val 27035"/>
            </a:avLst>
          </a:prstGeom>
          <a:solidFill>
            <a:srgbClr val="1C9770"/>
          </a:solidFill>
          <a:ln/>
        </p:spPr>
      </p:sp>
      <p:sp>
        <p:nvSpPr>
          <p:cNvPr id="7" name="Text 4"/>
          <p:cNvSpPr/>
          <p:nvPr/>
        </p:nvSpPr>
        <p:spPr>
          <a:xfrm>
            <a:off x="6319361" y="2401967"/>
            <a:ext cx="2060019" cy="257413"/>
          </a:xfrm>
          <a:prstGeom prst="rect">
            <a:avLst/>
          </a:prstGeom>
          <a:noFill/>
          <a:ln/>
        </p:spPr>
        <p:txBody>
          <a:bodyPr wrap="none" lIns="0" tIns="0" rIns="0" bIns="0" rtlCol="0" anchor="t"/>
          <a:lstStyle/>
          <a:p>
            <a:pPr algn="l"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Current Date/Time</a:t>
            </a:r>
            <a:endParaRPr lang="en-US" sz="1600" dirty="0"/>
          </a:p>
        </p:txBody>
      </p:sp>
      <p:sp>
        <p:nvSpPr>
          <p:cNvPr id="8" name="Text 5"/>
          <p:cNvSpPr/>
          <p:nvPr/>
        </p:nvSpPr>
        <p:spPr>
          <a:xfrm>
            <a:off x="6319361" y="2758202"/>
            <a:ext cx="7546658" cy="550069"/>
          </a:xfrm>
          <a:prstGeom prst="rect">
            <a:avLst/>
          </a:prstGeom>
          <a:noFill/>
          <a:ln/>
        </p:spPr>
        <p:txBody>
          <a:bodyPr wrap="square" lIns="0" tIns="0" rIns="0" bIns="0" rtlCol="0" anchor="t"/>
          <a:lstStyle/>
          <a:p>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Obtain the precise current date and time using </a:t>
            </a:r>
            <a:pPr algn="l" indent="0" marL="0">
              <a:lnSpc>
                <a:spcPts val="205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datetime.now()</a:t>
            </a:r>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 or </a:t>
            </a:r>
            <a:pPr algn="l" indent="0" marL="0">
              <a:lnSpc>
                <a:spcPts val="205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date.today()</a:t>
            </a:r>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 for immediate timestamps.</a:t>
            </a:r>
            <a:endParaRPr lang="en-US" sz="1250" dirty="0"/>
          </a:p>
        </p:txBody>
      </p:sp>
      <p:sp>
        <p:nvSpPr>
          <p:cNvPr id="9" name="Shape 6"/>
          <p:cNvSpPr/>
          <p:nvPr/>
        </p:nvSpPr>
        <p:spPr>
          <a:xfrm>
            <a:off x="6063139" y="3660696"/>
            <a:ext cx="7990523" cy="1304449"/>
          </a:xfrm>
          <a:prstGeom prst="roundRect">
            <a:avLst>
              <a:gd name="adj" fmla="val 8412"/>
            </a:avLst>
          </a:prstGeom>
          <a:noFill/>
          <a:ln w="22860">
            <a:solidFill>
              <a:srgbClr val="D8D4D4"/>
            </a:solidFill>
            <a:prstDash val="solid"/>
          </a:ln>
        </p:spPr>
      </p:sp>
      <p:sp>
        <p:nvSpPr>
          <p:cNvPr id="10" name="Shape 7"/>
          <p:cNvSpPr/>
          <p:nvPr/>
        </p:nvSpPr>
        <p:spPr>
          <a:xfrm>
            <a:off x="6040279" y="3660696"/>
            <a:ext cx="91440" cy="1304449"/>
          </a:xfrm>
          <a:prstGeom prst="roundRect">
            <a:avLst>
              <a:gd name="adj" fmla="val 27035"/>
            </a:avLst>
          </a:prstGeom>
          <a:solidFill>
            <a:srgbClr val="1C9770"/>
          </a:solidFill>
          <a:ln/>
        </p:spPr>
      </p:sp>
      <p:sp>
        <p:nvSpPr>
          <p:cNvPr id="11" name="Text 8"/>
          <p:cNvSpPr/>
          <p:nvPr/>
        </p:nvSpPr>
        <p:spPr>
          <a:xfrm>
            <a:off x="6319361" y="3848338"/>
            <a:ext cx="2077164" cy="257413"/>
          </a:xfrm>
          <a:prstGeom prst="rect">
            <a:avLst/>
          </a:prstGeom>
          <a:noFill/>
          <a:ln/>
        </p:spPr>
        <p:txBody>
          <a:bodyPr wrap="none" lIns="0" tIns="0" rIns="0" bIns="0" rtlCol="0" anchor="t"/>
          <a:lstStyle/>
          <a:p>
            <a:pPr algn="l"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Formatting &amp; Parsing</a:t>
            </a:r>
            <a:endParaRPr lang="en-US" sz="1600" dirty="0"/>
          </a:p>
        </p:txBody>
      </p:sp>
      <p:sp>
        <p:nvSpPr>
          <p:cNvPr id="12" name="Text 9"/>
          <p:cNvSpPr/>
          <p:nvPr/>
        </p:nvSpPr>
        <p:spPr>
          <a:xfrm>
            <a:off x="6319361" y="4204573"/>
            <a:ext cx="7546658" cy="572929"/>
          </a:xfrm>
          <a:prstGeom prst="rect">
            <a:avLst/>
          </a:prstGeom>
          <a:noFill/>
          <a:ln/>
        </p:spPr>
        <p:txBody>
          <a:bodyPr wrap="square" lIns="0" tIns="0" rIns="0" bIns="0" rtlCol="0" anchor="t"/>
          <a:lstStyle/>
          <a:p>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Convert datetime objects to formatted strings (</a:t>
            </a:r>
            <a:pPr algn="l" indent="0" marL="0">
              <a:lnSpc>
                <a:spcPts val="205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strftime()</a:t>
            </a:r>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 and parse strings into datetime objects (</a:t>
            </a:r>
            <a:pPr algn="l" indent="0" marL="0">
              <a:lnSpc>
                <a:spcPts val="205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strptime()</a:t>
            </a:r>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a:t>
            </a:r>
            <a:endParaRPr lang="en-US" sz="1250" dirty="0"/>
          </a:p>
        </p:txBody>
      </p:sp>
      <p:sp>
        <p:nvSpPr>
          <p:cNvPr id="13" name="Shape 10"/>
          <p:cNvSpPr/>
          <p:nvPr/>
        </p:nvSpPr>
        <p:spPr>
          <a:xfrm>
            <a:off x="6063139" y="5129927"/>
            <a:ext cx="7990523" cy="1281589"/>
          </a:xfrm>
          <a:prstGeom prst="roundRect">
            <a:avLst>
              <a:gd name="adj" fmla="val 8562"/>
            </a:avLst>
          </a:prstGeom>
          <a:noFill/>
          <a:ln w="22860">
            <a:solidFill>
              <a:srgbClr val="D8D4D4"/>
            </a:solidFill>
            <a:prstDash val="solid"/>
          </a:ln>
        </p:spPr>
      </p:sp>
      <p:sp>
        <p:nvSpPr>
          <p:cNvPr id="14" name="Shape 11"/>
          <p:cNvSpPr/>
          <p:nvPr/>
        </p:nvSpPr>
        <p:spPr>
          <a:xfrm>
            <a:off x="6040279" y="5129927"/>
            <a:ext cx="91440" cy="1281589"/>
          </a:xfrm>
          <a:prstGeom prst="roundRect">
            <a:avLst>
              <a:gd name="adj" fmla="val 27035"/>
            </a:avLst>
          </a:prstGeom>
          <a:solidFill>
            <a:srgbClr val="1C9770"/>
          </a:solidFill>
          <a:ln/>
        </p:spPr>
      </p:sp>
      <p:sp>
        <p:nvSpPr>
          <p:cNvPr id="15" name="Text 12"/>
          <p:cNvSpPr/>
          <p:nvPr/>
        </p:nvSpPr>
        <p:spPr>
          <a:xfrm>
            <a:off x="6319361" y="5317569"/>
            <a:ext cx="2060019" cy="257413"/>
          </a:xfrm>
          <a:prstGeom prst="rect">
            <a:avLst/>
          </a:prstGeom>
          <a:noFill/>
          <a:ln/>
        </p:spPr>
        <p:txBody>
          <a:bodyPr wrap="none" lIns="0" tIns="0" rIns="0" bIns="0" rtlCol="0" anchor="t"/>
          <a:lstStyle/>
          <a:p>
            <a:pPr algn="l"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Time Arithmetic</a:t>
            </a:r>
            <a:endParaRPr lang="en-US" sz="1600" dirty="0"/>
          </a:p>
        </p:txBody>
      </p:sp>
      <p:sp>
        <p:nvSpPr>
          <p:cNvPr id="16" name="Text 13"/>
          <p:cNvSpPr/>
          <p:nvPr/>
        </p:nvSpPr>
        <p:spPr>
          <a:xfrm>
            <a:off x="6319361" y="5673804"/>
            <a:ext cx="7546658" cy="550069"/>
          </a:xfrm>
          <a:prstGeom prst="rect">
            <a:avLst/>
          </a:prstGeom>
          <a:noFill/>
          <a:ln/>
        </p:spPr>
        <p:txBody>
          <a:bodyPr wrap="square" lIns="0" tIns="0" rIns="0" bIns="0" rtlCol="0" anchor="t"/>
          <a:lstStyle/>
          <a:p>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Perform operations like adding or subtracting durations using </a:t>
            </a:r>
            <a:pPr algn="l" indent="0" marL="0">
              <a:lnSpc>
                <a:spcPts val="2050"/>
              </a:lnSpc>
              <a:buNone/>
            </a:pPr>
            <a:r>
              <a:rPr lang="en-US" sz="1250" dirty="0">
                <a:solidFill>
                  <a:srgbClr val="464646"/>
                </a:solidFill>
                <a:highlight>
                  <a:srgbClr val="D4F7EC"/>
                </a:highlight>
                <a:latin typeface="Consolas" pitchFamily="34" charset="0"/>
                <a:ea typeface="Consolas" pitchFamily="34" charset="-122"/>
                <a:cs typeface="Consolas" pitchFamily="34" charset="-120"/>
              </a:rPr>
              <a:t>timedelta</a:t>
            </a:r>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 objects for future or past calculations.</a:t>
            </a:r>
            <a:endParaRPr lang="en-US" sz="1250" dirty="0"/>
          </a:p>
        </p:txBody>
      </p:sp>
      <p:sp>
        <p:nvSpPr>
          <p:cNvPr id="17" name="Shape 14"/>
          <p:cNvSpPr/>
          <p:nvPr/>
        </p:nvSpPr>
        <p:spPr>
          <a:xfrm>
            <a:off x="6063139" y="6576298"/>
            <a:ext cx="7990523" cy="1258729"/>
          </a:xfrm>
          <a:prstGeom prst="roundRect">
            <a:avLst>
              <a:gd name="adj" fmla="val 8717"/>
            </a:avLst>
          </a:prstGeom>
          <a:noFill/>
          <a:ln w="22860">
            <a:solidFill>
              <a:srgbClr val="D8D4D4"/>
            </a:solidFill>
            <a:prstDash val="solid"/>
          </a:ln>
        </p:spPr>
      </p:sp>
      <p:sp>
        <p:nvSpPr>
          <p:cNvPr id="18" name="Shape 15"/>
          <p:cNvSpPr/>
          <p:nvPr/>
        </p:nvSpPr>
        <p:spPr>
          <a:xfrm>
            <a:off x="6040279" y="6576298"/>
            <a:ext cx="91440" cy="1258729"/>
          </a:xfrm>
          <a:prstGeom prst="roundRect">
            <a:avLst>
              <a:gd name="adj" fmla="val 27035"/>
            </a:avLst>
          </a:prstGeom>
          <a:solidFill>
            <a:srgbClr val="1C9770"/>
          </a:solidFill>
          <a:ln/>
        </p:spPr>
      </p:sp>
      <p:sp>
        <p:nvSpPr>
          <p:cNvPr id="19" name="Text 16"/>
          <p:cNvSpPr/>
          <p:nvPr/>
        </p:nvSpPr>
        <p:spPr>
          <a:xfrm>
            <a:off x="6319361" y="6763941"/>
            <a:ext cx="2060019" cy="257413"/>
          </a:xfrm>
          <a:prstGeom prst="rect">
            <a:avLst/>
          </a:prstGeom>
          <a:noFill/>
          <a:ln/>
        </p:spPr>
        <p:txBody>
          <a:bodyPr wrap="none" lIns="0" tIns="0" rIns="0" bIns="0" rtlCol="0" anchor="t"/>
          <a:lstStyle/>
          <a:p>
            <a:pPr algn="l" indent="0" marL="0">
              <a:lnSpc>
                <a:spcPts val="2000"/>
              </a:lnSpc>
              <a:buNone/>
            </a:pPr>
            <a:r>
              <a:rPr lang="en-US" sz="1600" dirty="0">
                <a:solidFill>
                  <a:srgbClr val="464646"/>
                </a:solidFill>
                <a:latin typeface="DM Sans Semi Bold" pitchFamily="34" charset="0"/>
                <a:ea typeface="DM Sans Semi Bold" pitchFamily="34" charset="-122"/>
                <a:cs typeface="DM Sans Semi Bold" pitchFamily="34" charset="-120"/>
              </a:rPr>
              <a:t>Timestamps</a:t>
            </a:r>
            <a:endParaRPr lang="en-US" sz="1600" dirty="0"/>
          </a:p>
        </p:txBody>
      </p:sp>
      <p:sp>
        <p:nvSpPr>
          <p:cNvPr id="20" name="Text 17"/>
          <p:cNvSpPr/>
          <p:nvPr/>
        </p:nvSpPr>
        <p:spPr>
          <a:xfrm>
            <a:off x="6319361" y="7120176"/>
            <a:ext cx="7546658" cy="527209"/>
          </a:xfrm>
          <a:prstGeom prst="rect">
            <a:avLst/>
          </a:prstGeom>
          <a:noFill/>
          <a:ln/>
        </p:spPr>
        <p:txBody>
          <a:bodyPr wrap="square" lIns="0" tIns="0" rIns="0" bIns="0" rtlCol="0" anchor="t"/>
          <a:lstStyle/>
          <a:p>
            <a:pPr algn="l" indent="0" marL="0">
              <a:lnSpc>
                <a:spcPts val="2050"/>
              </a:lnSpc>
              <a:buNone/>
            </a:pPr>
            <a:r>
              <a:rPr lang="en-US" sz="1250" dirty="0">
                <a:solidFill>
                  <a:srgbClr val="464646"/>
                </a:solidFill>
                <a:latin typeface="Inter Medium" pitchFamily="34" charset="0"/>
                <a:ea typeface="Inter Medium" pitchFamily="34" charset="-122"/>
                <a:cs typeface="Inter Medium" pitchFamily="34" charset="-120"/>
              </a:rPr>
              <a:t>Convert datetime objects to Unix timestamps (seconds since epoch), essential for many data storage and transfer formats.</a:t>
            </a:r>
            <a:endParaRPr lang="en-US" sz="12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417558"/>
          </a:xfrm>
          <a:prstGeom prst="rect">
            <a:avLst/>
          </a:prstGeom>
        </p:spPr>
      </p:pic>
      <p:sp>
        <p:nvSpPr>
          <p:cNvPr id="3" name="Text 0"/>
          <p:cNvSpPr/>
          <p:nvPr/>
        </p:nvSpPr>
        <p:spPr>
          <a:xfrm>
            <a:off x="396835" y="17293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Tkinter &amp; Turtle</a:t>
            </a:r>
            <a:endParaRPr lang="en-US" sz="2200" dirty="0"/>
          </a:p>
        </p:txBody>
      </p:sp>
      <p:sp>
        <p:nvSpPr>
          <p:cNvPr id="4" name="Text 1"/>
          <p:cNvSpPr/>
          <p:nvPr/>
        </p:nvSpPr>
        <p:spPr>
          <a:xfrm>
            <a:off x="396835" y="2253734"/>
            <a:ext cx="13836729"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While not directly part of Machine Learning libraries, Tkinter and Turtle are Python's built-in tools for graphical user interface (GUI) development and simple graphics, respectively. They can be valuable for basic data visualisation, creating interactive dashboards for ML models, or understanding computational geometry principles.</a:t>
            </a:r>
            <a:endParaRPr lang="en-US" sz="850" dirty="0"/>
          </a:p>
        </p:txBody>
      </p:sp>
      <p:pic>
        <p:nvPicPr>
          <p:cNvPr id="5" name="Image 1" descr="preencoded.png">    </p:cNvPr>
          <p:cNvPicPr>
            <a:picLocks noChangeAspect="1"/>
          </p:cNvPicPr>
          <p:nvPr/>
        </p:nvPicPr>
        <p:blipFill>
          <a:blip r:embed="rId2"/>
          <a:stretch>
            <a:fillRect/>
          </a:stretch>
        </p:blipFill>
        <p:spPr>
          <a:xfrm>
            <a:off x="396835" y="2744152"/>
            <a:ext cx="6847523" cy="6847523"/>
          </a:xfrm>
          <a:prstGeom prst="rect">
            <a:avLst/>
          </a:prstGeom>
        </p:spPr>
      </p:pic>
      <p:sp>
        <p:nvSpPr>
          <p:cNvPr id="6" name="Text 2"/>
          <p:cNvSpPr/>
          <p:nvPr/>
        </p:nvSpPr>
        <p:spPr>
          <a:xfrm>
            <a:off x="396835" y="9705023"/>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Tkinter for GUIs</a:t>
            </a:r>
            <a:endParaRPr lang="en-US" sz="1100" dirty="0"/>
          </a:p>
        </p:txBody>
      </p:sp>
      <p:sp>
        <p:nvSpPr>
          <p:cNvPr id="7" name="Text 3"/>
          <p:cNvSpPr/>
          <p:nvPr/>
        </p:nvSpPr>
        <p:spPr>
          <a:xfrm>
            <a:off x="396835" y="9950172"/>
            <a:ext cx="6847523"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Create desktop applications with buttons, text fields, and canvases, useful for prototyping simple ML model interfaces.</a:t>
            </a:r>
            <a:endParaRPr lang="en-US" sz="850" dirty="0"/>
          </a:p>
        </p:txBody>
      </p:sp>
      <p:pic>
        <p:nvPicPr>
          <p:cNvPr id="8" name="Image 2" descr="preencoded.png">    </p:cNvPr>
          <p:cNvPicPr>
            <a:picLocks noChangeAspect="1"/>
          </p:cNvPicPr>
          <p:nvPr/>
        </p:nvPicPr>
        <p:blipFill>
          <a:blip r:embed="rId3"/>
          <a:stretch>
            <a:fillRect/>
          </a:stretch>
        </p:blipFill>
        <p:spPr>
          <a:xfrm>
            <a:off x="7386042" y="2744152"/>
            <a:ext cx="6847523" cy="6847523"/>
          </a:xfrm>
          <a:prstGeom prst="rect">
            <a:avLst/>
          </a:prstGeom>
        </p:spPr>
      </p:pic>
      <p:sp>
        <p:nvSpPr>
          <p:cNvPr id="9" name="Text 4"/>
          <p:cNvSpPr/>
          <p:nvPr/>
        </p:nvSpPr>
        <p:spPr>
          <a:xfrm>
            <a:off x="7386042" y="9705023"/>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Turtle for Graphics</a:t>
            </a:r>
            <a:endParaRPr lang="en-US" sz="1100" dirty="0"/>
          </a:p>
        </p:txBody>
      </p:sp>
      <p:sp>
        <p:nvSpPr>
          <p:cNvPr id="10" name="Text 5"/>
          <p:cNvSpPr/>
          <p:nvPr/>
        </p:nvSpPr>
        <p:spPr>
          <a:xfrm>
            <a:off x="7386042" y="9950172"/>
            <a:ext cx="6847523"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A beginner-friendly module for drawing shapes and patterns, great for visualising algorithms or data points.</a:t>
            </a:r>
            <a:endParaRPr lang="en-US" sz="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36263"/>
            <a:ext cx="7281148"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Types of Machine Learning</a:t>
            </a:r>
            <a:endParaRPr lang="en-US" sz="4450" dirty="0"/>
          </a:p>
        </p:txBody>
      </p:sp>
      <p:pic>
        <p:nvPicPr>
          <p:cNvPr id="3" name="Image 0" descr="preencoded.png">    </p:cNvPr>
          <p:cNvPicPr>
            <a:picLocks noChangeAspect="1"/>
          </p:cNvPicPr>
          <p:nvPr/>
        </p:nvPicPr>
        <p:blipFill>
          <a:blip r:embed="rId1"/>
          <a:stretch>
            <a:fillRect/>
          </a:stretch>
        </p:blipFill>
        <p:spPr>
          <a:xfrm>
            <a:off x="793790" y="2698671"/>
            <a:ext cx="566976" cy="566976"/>
          </a:xfrm>
          <a:prstGeom prst="rect">
            <a:avLst/>
          </a:prstGeom>
        </p:spPr>
      </p:pic>
      <p:sp>
        <p:nvSpPr>
          <p:cNvPr id="4" name="Text 1"/>
          <p:cNvSpPr/>
          <p:nvPr/>
        </p:nvSpPr>
        <p:spPr>
          <a:xfrm>
            <a:off x="1644253" y="28333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Supervised Learning</a:t>
            </a:r>
            <a:endParaRPr lang="en-US" sz="2200" dirty="0"/>
          </a:p>
        </p:txBody>
      </p:sp>
      <p:sp>
        <p:nvSpPr>
          <p:cNvPr id="5" name="Text 2"/>
          <p:cNvSpPr/>
          <p:nvPr/>
        </p:nvSpPr>
        <p:spPr>
          <a:xfrm>
            <a:off x="1644253" y="3323749"/>
            <a:ext cx="5529143"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Uses labelled data for tasks like classification and regression, where the model learns from known inputs and outputs.</a:t>
            </a:r>
            <a:endParaRPr lang="en-US" sz="1750" dirty="0"/>
          </a:p>
        </p:txBody>
      </p:sp>
      <p:pic>
        <p:nvPicPr>
          <p:cNvPr id="6" name="Image 1" descr="preencoded.png">    </p:cNvPr>
          <p:cNvPicPr>
            <a:picLocks noChangeAspect="1"/>
          </p:cNvPicPr>
          <p:nvPr/>
        </p:nvPicPr>
        <p:blipFill>
          <a:blip r:embed="rId2"/>
          <a:stretch>
            <a:fillRect/>
          </a:stretch>
        </p:blipFill>
        <p:spPr>
          <a:xfrm>
            <a:off x="7456884" y="2698671"/>
            <a:ext cx="566976" cy="566976"/>
          </a:xfrm>
          <a:prstGeom prst="rect">
            <a:avLst/>
          </a:prstGeom>
        </p:spPr>
      </p:pic>
      <p:sp>
        <p:nvSpPr>
          <p:cNvPr id="7" name="Text 3"/>
          <p:cNvSpPr/>
          <p:nvPr/>
        </p:nvSpPr>
        <p:spPr>
          <a:xfrm>
            <a:off x="8307348" y="2833330"/>
            <a:ext cx="3120509"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Unsupervised Learning</a:t>
            </a:r>
            <a:endParaRPr lang="en-US" sz="2200" dirty="0"/>
          </a:p>
        </p:txBody>
      </p:sp>
      <p:sp>
        <p:nvSpPr>
          <p:cNvPr id="8" name="Text 4"/>
          <p:cNvSpPr/>
          <p:nvPr/>
        </p:nvSpPr>
        <p:spPr>
          <a:xfrm>
            <a:off x="8307348" y="3323749"/>
            <a:ext cx="5529263"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Works with unlabelled data, identifying hidden patterns for clustering and anomaly detection without prior output knowledge.</a:t>
            </a:r>
            <a:endParaRPr lang="en-US" sz="1750" dirty="0"/>
          </a:p>
        </p:txBody>
      </p:sp>
      <p:pic>
        <p:nvPicPr>
          <p:cNvPr id="9" name="Image 2" descr="preencoded.png">    </p:cNvPr>
          <p:cNvPicPr>
            <a:picLocks noChangeAspect="1"/>
          </p:cNvPicPr>
          <p:nvPr/>
        </p:nvPicPr>
        <p:blipFill>
          <a:blip r:embed="rId3"/>
          <a:stretch>
            <a:fillRect/>
          </a:stretch>
        </p:blipFill>
        <p:spPr>
          <a:xfrm>
            <a:off x="793790" y="4979432"/>
            <a:ext cx="566976" cy="566976"/>
          </a:xfrm>
          <a:prstGeom prst="rect">
            <a:avLst/>
          </a:prstGeom>
        </p:spPr>
      </p:pic>
      <p:sp>
        <p:nvSpPr>
          <p:cNvPr id="10" name="Text 5"/>
          <p:cNvSpPr/>
          <p:nvPr/>
        </p:nvSpPr>
        <p:spPr>
          <a:xfrm>
            <a:off x="1644253" y="5114092"/>
            <a:ext cx="3260169"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Reinforcement Learning</a:t>
            </a:r>
            <a:endParaRPr lang="en-US" sz="2200" dirty="0"/>
          </a:p>
        </p:txBody>
      </p:sp>
      <p:sp>
        <p:nvSpPr>
          <p:cNvPr id="11" name="Text 6"/>
          <p:cNvSpPr/>
          <p:nvPr/>
        </p:nvSpPr>
        <p:spPr>
          <a:xfrm>
            <a:off x="1644253" y="5604510"/>
            <a:ext cx="5529143"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Learns through trial and error, receiving feedback and rewards from its environment to make optimal decisions.</a:t>
            </a:r>
            <a:endParaRPr lang="en-US" sz="1750" dirty="0"/>
          </a:p>
        </p:txBody>
      </p:sp>
      <p:pic>
        <p:nvPicPr>
          <p:cNvPr id="12" name="Image 3" descr="preencoded.png">    </p:cNvPr>
          <p:cNvPicPr>
            <a:picLocks noChangeAspect="1"/>
          </p:cNvPicPr>
          <p:nvPr/>
        </p:nvPicPr>
        <p:blipFill>
          <a:blip r:embed="rId4"/>
          <a:stretch>
            <a:fillRect/>
          </a:stretch>
        </p:blipFill>
        <p:spPr>
          <a:xfrm>
            <a:off x="7456884" y="4979432"/>
            <a:ext cx="566976" cy="566976"/>
          </a:xfrm>
          <a:prstGeom prst="rect">
            <a:avLst/>
          </a:prstGeom>
        </p:spPr>
      </p:pic>
      <p:sp>
        <p:nvSpPr>
          <p:cNvPr id="13" name="Text 7"/>
          <p:cNvSpPr/>
          <p:nvPr/>
        </p:nvSpPr>
        <p:spPr>
          <a:xfrm>
            <a:off x="8307348" y="5114092"/>
            <a:ext cx="3591997"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Semi-supervised Learning</a:t>
            </a:r>
            <a:endParaRPr lang="en-US" sz="2200" dirty="0"/>
          </a:p>
        </p:txBody>
      </p:sp>
      <p:sp>
        <p:nvSpPr>
          <p:cNvPr id="14" name="Text 8"/>
          <p:cNvSpPr/>
          <p:nvPr/>
        </p:nvSpPr>
        <p:spPr>
          <a:xfrm>
            <a:off x="8307348" y="5604510"/>
            <a:ext cx="5529263"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Combines aspects of both, utilising a mix of labelled and unlabelled data for improved learning efficiency.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87435"/>
            <a:ext cx="8849916"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Popular ML Algorithms in Python</a:t>
            </a:r>
            <a:endParaRPr lang="en-US" sz="4450" dirty="0"/>
          </a:p>
        </p:txBody>
      </p:sp>
      <p:sp>
        <p:nvSpPr>
          <p:cNvPr id="3" name="Shape 1"/>
          <p:cNvSpPr/>
          <p:nvPr/>
        </p:nvSpPr>
        <p:spPr>
          <a:xfrm>
            <a:off x="793790" y="2549843"/>
            <a:ext cx="4196358" cy="2395657"/>
          </a:xfrm>
          <a:prstGeom prst="roundRect">
            <a:avLst>
              <a:gd name="adj" fmla="val 1420"/>
            </a:avLst>
          </a:prstGeom>
          <a:solidFill>
            <a:srgbClr val="F2EEEE"/>
          </a:solidFill>
          <a:ln/>
        </p:spPr>
      </p:sp>
      <p:sp>
        <p:nvSpPr>
          <p:cNvPr id="4" name="Text 2"/>
          <p:cNvSpPr/>
          <p:nvPr/>
        </p:nvSpPr>
        <p:spPr>
          <a:xfrm>
            <a:off x="1020604" y="2776657"/>
            <a:ext cx="3034903"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K-Nearest Neighbours</a:t>
            </a:r>
            <a:endParaRPr lang="en-US" sz="2200" dirty="0"/>
          </a:p>
        </p:txBody>
      </p:sp>
      <p:sp>
        <p:nvSpPr>
          <p:cNvPr id="5" name="Text 3"/>
          <p:cNvSpPr/>
          <p:nvPr/>
        </p:nvSpPr>
        <p:spPr>
          <a:xfrm>
            <a:off x="1020604" y="3267075"/>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Classifies data points based on the similarity of their closest neighbours.</a:t>
            </a:r>
            <a:endParaRPr lang="en-US" sz="1750" dirty="0"/>
          </a:p>
        </p:txBody>
      </p:sp>
      <p:sp>
        <p:nvSpPr>
          <p:cNvPr id="6" name="Shape 4"/>
          <p:cNvSpPr/>
          <p:nvPr/>
        </p:nvSpPr>
        <p:spPr>
          <a:xfrm>
            <a:off x="5216962" y="2549843"/>
            <a:ext cx="4196358" cy="2395657"/>
          </a:xfrm>
          <a:prstGeom prst="roundRect">
            <a:avLst>
              <a:gd name="adj" fmla="val 1420"/>
            </a:avLst>
          </a:prstGeom>
          <a:solidFill>
            <a:srgbClr val="F2EEEE"/>
          </a:solidFill>
          <a:ln/>
        </p:spPr>
      </p:sp>
      <p:sp>
        <p:nvSpPr>
          <p:cNvPr id="7" name="Text 5"/>
          <p:cNvSpPr/>
          <p:nvPr/>
        </p:nvSpPr>
        <p:spPr>
          <a:xfrm>
            <a:off x="5443776" y="277665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Decision Trees</a:t>
            </a:r>
            <a:endParaRPr lang="en-US" sz="2200" dirty="0"/>
          </a:p>
        </p:txBody>
      </p:sp>
      <p:sp>
        <p:nvSpPr>
          <p:cNvPr id="8" name="Text 6"/>
          <p:cNvSpPr/>
          <p:nvPr/>
        </p:nvSpPr>
        <p:spPr>
          <a:xfrm>
            <a:off x="5443776" y="3267075"/>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Uses a flowchart-like structure for classification and regression, making decisions based on features.</a:t>
            </a:r>
            <a:endParaRPr lang="en-US" sz="1750" dirty="0"/>
          </a:p>
        </p:txBody>
      </p:sp>
      <p:sp>
        <p:nvSpPr>
          <p:cNvPr id="9" name="Shape 7"/>
          <p:cNvSpPr/>
          <p:nvPr/>
        </p:nvSpPr>
        <p:spPr>
          <a:xfrm>
            <a:off x="9640133" y="2549843"/>
            <a:ext cx="4196358" cy="2395657"/>
          </a:xfrm>
          <a:prstGeom prst="roundRect">
            <a:avLst>
              <a:gd name="adj" fmla="val 1420"/>
            </a:avLst>
          </a:prstGeom>
          <a:solidFill>
            <a:srgbClr val="F2EEEE"/>
          </a:solidFill>
          <a:ln/>
        </p:spPr>
      </p:sp>
      <p:sp>
        <p:nvSpPr>
          <p:cNvPr id="10" name="Text 8"/>
          <p:cNvSpPr/>
          <p:nvPr/>
        </p:nvSpPr>
        <p:spPr>
          <a:xfrm>
            <a:off x="9866948" y="277665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Naive Bayes</a:t>
            </a:r>
            <a:endParaRPr lang="en-US" sz="2200" dirty="0"/>
          </a:p>
        </p:txBody>
      </p:sp>
      <p:sp>
        <p:nvSpPr>
          <p:cNvPr id="11" name="Text 9"/>
          <p:cNvSpPr/>
          <p:nvPr/>
        </p:nvSpPr>
        <p:spPr>
          <a:xfrm>
            <a:off x="9866948" y="3267075"/>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 probabilistic classifier that applies Bayes' theorem with strong independence assumptions.</a:t>
            </a:r>
            <a:endParaRPr lang="en-US" sz="1750" dirty="0"/>
          </a:p>
        </p:txBody>
      </p:sp>
      <p:sp>
        <p:nvSpPr>
          <p:cNvPr id="12" name="Shape 10"/>
          <p:cNvSpPr/>
          <p:nvPr/>
        </p:nvSpPr>
        <p:spPr>
          <a:xfrm>
            <a:off x="793790" y="5172313"/>
            <a:ext cx="6407944" cy="1669852"/>
          </a:xfrm>
          <a:prstGeom prst="roundRect">
            <a:avLst>
              <a:gd name="adj" fmla="val 2038"/>
            </a:avLst>
          </a:prstGeom>
          <a:solidFill>
            <a:srgbClr val="F2EEEE"/>
          </a:solidFill>
          <a:ln/>
        </p:spPr>
      </p:sp>
      <p:sp>
        <p:nvSpPr>
          <p:cNvPr id="13" name="Text 11"/>
          <p:cNvSpPr/>
          <p:nvPr/>
        </p:nvSpPr>
        <p:spPr>
          <a:xfrm>
            <a:off x="1020604" y="5399127"/>
            <a:ext cx="3473887"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Support Vector Machines</a:t>
            </a:r>
            <a:endParaRPr lang="en-US" sz="2200" dirty="0"/>
          </a:p>
        </p:txBody>
      </p:sp>
      <p:sp>
        <p:nvSpPr>
          <p:cNvPr id="14" name="Text 12"/>
          <p:cNvSpPr/>
          <p:nvPr/>
        </p:nvSpPr>
        <p:spPr>
          <a:xfrm>
            <a:off x="1020604" y="5889546"/>
            <a:ext cx="5954316"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Finds the optimal hyperplane to separate data into classes with the largest margin.</a:t>
            </a:r>
            <a:endParaRPr lang="en-US" sz="1750" dirty="0"/>
          </a:p>
        </p:txBody>
      </p:sp>
      <p:sp>
        <p:nvSpPr>
          <p:cNvPr id="15" name="Shape 13"/>
          <p:cNvSpPr/>
          <p:nvPr/>
        </p:nvSpPr>
        <p:spPr>
          <a:xfrm>
            <a:off x="7428548" y="5172313"/>
            <a:ext cx="6407944" cy="1669852"/>
          </a:xfrm>
          <a:prstGeom prst="roundRect">
            <a:avLst>
              <a:gd name="adj" fmla="val 2038"/>
            </a:avLst>
          </a:prstGeom>
          <a:solidFill>
            <a:srgbClr val="F2EEEE"/>
          </a:solidFill>
          <a:ln/>
        </p:spPr>
      </p:sp>
      <p:sp>
        <p:nvSpPr>
          <p:cNvPr id="16" name="Text 14"/>
          <p:cNvSpPr/>
          <p:nvPr/>
        </p:nvSpPr>
        <p:spPr>
          <a:xfrm>
            <a:off x="7655362" y="53991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Linear Regression</a:t>
            </a:r>
            <a:endParaRPr lang="en-US" sz="2200" dirty="0"/>
          </a:p>
        </p:txBody>
      </p:sp>
      <p:sp>
        <p:nvSpPr>
          <p:cNvPr id="17" name="Text 15"/>
          <p:cNvSpPr/>
          <p:nvPr/>
        </p:nvSpPr>
        <p:spPr>
          <a:xfrm>
            <a:off x="7655362" y="5889546"/>
            <a:ext cx="5954316"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Models the linear relationship between a dependent variable and one or more independent variables.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89190"/>
            <a:ext cx="10324624"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Python Libraries for Machine Learning</a:t>
            </a:r>
            <a:endParaRPr lang="en-US" sz="4450" dirty="0"/>
          </a:p>
        </p:txBody>
      </p:sp>
      <p:pic>
        <p:nvPicPr>
          <p:cNvPr id="3" name="Image 0" descr="preencoded.png">    </p:cNvPr>
          <p:cNvPicPr>
            <a:picLocks noChangeAspect="1"/>
          </p:cNvPicPr>
          <p:nvPr/>
        </p:nvPicPr>
        <p:blipFill>
          <a:blip r:embed="rId1"/>
          <a:stretch>
            <a:fillRect/>
          </a:stretch>
        </p:blipFill>
        <p:spPr>
          <a:xfrm>
            <a:off x="1699736" y="3397568"/>
            <a:ext cx="1448872" cy="907256"/>
          </a:xfrm>
          <a:prstGeom prst="rect">
            <a:avLst/>
          </a:prstGeom>
        </p:spPr>
      </p:pic>
      <p:pic>
        <p:nvPicPr>
          <p:cNvPr id="4" name="Image 1" descr="preencoded.png">    </p:cNvPr>
          <p:cNvPicPr>
            <a:picLocks noChangeAspect="1"/>
          </p:cNvPicPr>
          <p:nvPr/>
        </p:nvPicPr>
        <p:blipFill>
          <a:blip r:embed="rId2"/>
          <a:stretch>
            <a:fillRect/>
          </a:stretch>
        </p:blipFill>
        <p:spPr>
          <a:xfrm>
            <a:off x="3330059" y="3397568"/>
            <a:ext cx="1448872" cy="907256"/>
          </a:xfrm>
          <a:prstGeom prst="rect">
            <a:avLst/>
          </a:prstGeom>
        </p:spPr>
      </p:pic>
      <p:pic>
        <p:nvPicPr>
          <p:cNvPr id="5" name="Image 2" descr="preencoded.png">    </p:cNvPr>
          <p:cNvPicPr>
            <a:picLocks noChangeAspect="1"/>
          </p:cNvPicPr>
          <p:nvPr/>
        </p:nvPicPr>
        <p:blipFill>
          <a:blip r:embed="rId3"/>
          <a:stretch>
            <a:fillRect/>
          </a:stretch>
        </p:blipFill>
        <p:spPr>
          <a:xfrm>
            <a:off x="4960382" y="3397568"/>
            <a:ext cx="1448872" cy="907256"/>
          </a:xfrm>
          <a:prstGeom prst="rect">
            <a:avLst/>
          </a:prstGeom>
        </p:spPr>
      </p:pic>
      <p:pic>
        <p:nvPicPr>
          <p:cNvPr id="6" name="Image 3" descr="preencoded.png">    </p:cNvPr>
          <p:cNvPicPr>
            <a:picLocks noChangeAspect="1"/>
          </p:cNvPicPr>
          <p:nvPr/>
        </p:nvPicPr>
        <p:blipFill>
          <a:blip r:embed="rId4"/>
          <a:stretch>
            <a:fillRect/>
          </a:stretch>
        </p:blipFill>
        <p:spPr>
          <a:xfrm>
            <a:off x="6590705" y="3397568"/>
            <a:ext cx="1448872" cy="907256"/>
          </a:xfrm>
          <a:prstGeom prst="rect">
            <a:avLst/>
          </a:prstGeom>
        </p:spPr>
      </p:pic>
      <p:pic>
        <p:nvPicPr>
          <p:cNvPr id="7" name="Image 4" descr="preencoded.png">    </p:cNvPr>
          <p:cNvPicPr>
            <a:picLocks noChangeAspect="1"/>
          </p:cNvPicPr>
          <p:nvPr/>
        </p:nvPicPr>
        <p:blipFill>
          <a:blip r:embed="rId5"/>
          <a:stretch>
            <a:fillRect/>
          </a:stretch>
        </p:blipFill>
        <p:spPr>
          <a:xfrm>
            <a:off x="8221028" y="3397568"/>
            <a:ext cx="1448872" cy="907256"/>
          </a:xfrm>
          <a:prstGeom prst="rect">
            <a:avLst/>
          </a:prstGeom>
        </p:spPr>
      </p:pic>
      <p:pic>
        <p:nvPicPr>
          <p:cNvPr id="8" name="Image 5" descr="preencoded.png">    </p:cNvPr>
          <p:cNvPicPr>
            <a:picLocks noChangeAspect="1"/>
          </p:cNvPicPr>
          <p:nvPr/>
        </p:nvPicPr>
        <p:blipFill>
          <a:blip r:embed="rId6"/>
          <a:stretch>
            <a:fillRect/>
          </a:stretch>
        </p:blipFill>
        <p:spPr>
          <a:xfrm>
            <a:off x="9851350" y="3397568"/>
            <a:ext cx="1448872" cy="907256"/>
          </a:xfrm>
          <a:prstGeom prst="rect">
            <a:avLst/>
          </a:prstGeom>
        </p:spPr>
      </p:pic>
      <p:pic>
        <p:nvPicPr>
          <p:cNvPr id="9" name="Image 6" descr="preencoded.png">    </p:cNvPr>
          <p:cNvPicPr>
            <a:picLocks noChangeAspect="1"/>
          </p:cNvPicPr>
          <p:nvPr/>
        </p:nvPicPr>
        <p:blipFill>
          <a:blip r:embed="rId7"/>
          <a:stretch>
            <a:fillRect/>
          </a:stretch>
        </p:blipFill>
        <p:spPr>
          <a:xfrm>
            <a:off x="11481673" y="3397568"/>
            <a:ext cx="1448872" cy="907256"/>
          </a:xfrm>
          <a:prstGeom prst="rect">
            <a:avLst/>
          </a:prstGeom>
        </p:spPr>
      </p:pic>
      <p:sp>
        <p:nvSpPr>
          <p:cNvPr id="10" name="Text 1"/>
          <p:cNvSpPr/>
          <p:nvPr/>
        </p:nvSpPr>
        <p:spPr>
          <a:xfrm>
            <a:off x="793790" y="445079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NumPy &amp; Pandas:</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Essential for efficient data manipulation and analysis.</a:t>
            </a:r>
            <a:endParaRPr lang="en-US" sz="1750" dirty="0"/>
          </a:p>
        </p:txBody>
      </p:sp>
      <p:sp>
        <p:nvSpPr>
          <p:cNvPr id="11" name="Text 2"/>
          <p:cNvSpPr/>
          <p:nvPr/>
        </p:nvSpPr>
        <p:spPr>
          <a:xfrm>
            <a:off x="793790" y="489299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Scikit-learn:</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A comprehensive library offering a wide range of ML algorithms and tools.</a:t>
            </a:r>
            <a:endParaRPr lang="en-US" sz="1750" dirty="0"/>
          </a:p>
        </p:txBody>
      </p:sp>
      <p:sp>
        <p:nvSpPr>
          <p:cNvPr id="12" name="Text 3"/>
          <p:cNvSpPr/>
          <p:nvPr/>
        </p:nvSpPr>
        <p:spPr>
          <a:xfrm>
            <a:off x="793790" y="533519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Matplotlib &amp; Seaborn:</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Powerful tools for creating insightful data visualisations.</a:t>
            </a:r>
            <a:endParaRPr lang="en-US" sz="1750" dirty="0"/>
          </a:p>
        </p:txBody>
      </p:sp>
      <p:sp>
        <p:nvSpPr>
          <p:cNvPr id="13" name="Text 4"/>
          <p:cNvSpPr/>
          <p:nvPr/>
        </p:nvSpPr>
        <p:spPr>
          <a:xfrm>
            <a:off x="793790" y="577738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TensorFlow &amp; PyTorch:</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Leading frameworks for advanced deep learning applications.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74978"/>
            <a:ext cx="10852547"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Machine Learning Process Using Python</a:t>
            </a:r>
            <a:endParaRPr lang="en-US" sz="4450" dirty="0"/>
          </a:p>
        </p:txBody>
      </p:sp>
      <p:pic>
        <p:nvPicPr>
          <p:cNvPr id="3" name="Image 0" descr="preencoded.png">    </p:cNvPr>
          <p:cNvPicPr>
            <a:picLocks noChangeAspect="1"/>
          </p:cNvPicPr>
          <p:nvPr/>
        </p:nvPicPr>
        <p:blipFill>
          <a:blip r:embed="rId1"/>
          <a:stretch>
            <a:fillRect/>
          </a:stretch>
        </p:blipFill>
        <p:spPr>
          <a:xfrm>
            <a:off x="793790" y="1937385"/>
            <a:ext cx="6521410" cy="907256"/>
          </a:xfrm>
          <a:prstGeom prst="rect">
            <a:avLst/>
          </a:prstGeom>
        </p:spPr>
      </p:pic>
      <p:sp>
        <p:nvSpPr>
          <p:cNvPr id="4" name="Text 1"/>
          <p:cNvSpPr/>
          <p:nvPr/>
        </p:nvSpPr>
        <p:spPr>
          <a:xfrm>
            <a:off x="1020604" y="307145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Data Preparation</a:t>
            </a:r>
            <a:endParaRPr lang="en-US" sz="2200" dirty="0"/>
          </a:p>
        </p:txBody>
      </p:sp>
      <p:sp>
        <p:nvSpPr>
          <p:cNvPr id="5" name="Text 2"/>
          <p:cNvSpPr/>
          <p:nvPr/>
        </p:nvSpPr>
        <p:spPr>
          <a:xfrm>
            <a:off x="1020604" y="3561874"/>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Collecting, cleaning, and selecting relevant features from raw data.</a:t>
            </a:r>
            <a:endParaRPr lang="en-US" sz="1750" dirty="0"/>
          </a:p>
        </p:txBody>
      </p:sp>
      <p:pic>
        <p:nvPicPr>
          <p:cNvPr id="6" name="Image 1" descr="preencoded.png">    </p:cNvPr>
          <p:cNvPicPr>
            <a:picLocks noChangeAspect="1"/>
          </p:cNvPicPr>
          <p:nvPr/>
        </p:nvPicPr>
        <p:blipFill>
          <a:blip r:embed="rId2"/>
          <a:stretch>
            <a:fillRect/>
          </a:stretch>
        </p:blipFill>
        <p:spPr>
          <a:xfrm>
            <a:off x="7315200" y="1937385"/>
            <a:ext cx="6521410" cy="907256"/>
          </a:xfrm>
          <a:prstGeom prst="rect">
            <a:avLst/>
          </a:prstGeom>
        </p:spPr>
      </p:pic>
      <p:sp>
        <p:nvSpPr>
          <p:cNvPr id="7" name="Text 3"/>
          <p:cNvSpPr/>
          <p:nvPr/>
        </p:nvSpPr>
        <p:spPr>
          <a:xfrm>
            <a:off x="7542014" y="307145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Model Training</a:t>
            </a:r>
            <a:endParaRPr lang="en-US" sz="2200" dirty="0"/>
          </a:p>
        </p:txBody>
      </p:sp>
      <p:sp>
        <p:nvSpPr>
          <p:cNvPr id="8" name="Text 4"/>
          <p:cNvSpPr/>
          <p:nvPr/>
        </p:nvSpPr>
        <p:spPr>
          <a:xfrm>
            <a:off x="7542014" y="3561874"/>
            <a:ext cx="6067782"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Training the algorithm on prepared data and evaluating its performance using metrics like accuracy and precision.</a:t>
            </a:r>
            <a:endParaRPr lang="en-US" sz="1750" dirty="0"/>
          </a:p>
        </p:txBody>
      </p:sp>
      <p:pic>
        <p:nvPicPr>
          <p:cNvPr id="9" name="Image 2" descr="preencoded.png">    </p:cNvPr>
          <p:cNvPicPr>
            <a:picLocks noChangeAspect="1"/>
          </p:cNvPicPr>
          <p:nvPr/>
        </p:nvPicPr>
        <p:blipFill>
          <a:blip r:embed="rId3"/>
          <a:stretch>
            <a:fillRect/>
          </a:stretch>
        </p:blipFill>
        <p:spPr>
          <a:xfrm>
            <a:off x="793790" y="4877395"/>
            <a:ext cx="6521410" cy="907256"/>
          </a:xfrm>
          <a:prstGeom prst="rect">
            <a:avLst/>
          </a:prstGeom>
        </p:spPr>
      </p:pic>
      <p:sp>
        <p:nvSpPr>
          <p:cNvPr id="10" name="Text 5"/>
          <p:cNvSpPr/>
          <p:nvPr/>
        </p:nvSpPr>
        <p:spPr>
          <a:xfrm>
            <a:off x="1020604" y="601146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Tuning &amp; Validation</a:t>
            </a:r>
            <a:endParaRPr lang="en-US" sz="2200" dirty="0"/>
          </a:p>
        </p:txBody>
      </p:sp>
      <p:sp>
        <p:nvSpPr>
          <p:cNvPr id="11" name="Text 6"/>
          <p:cNvSpPr/>
          <p:nvPr/>
        </p:nvSpPr>
        <p:spPr>
          <a:xfrm>
            <a:off x="1020604" y="6501884"/>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Optimising model parameters through hyperparameter tuning and cross-validation for robustness.</a:t>
            </a:r>
            <a:endParaRPr lang="en-US" sz="1750" dirty="0"/>
          </a:p>
        </p:txBody>
      </p:sp>
      <p:pic>
        <p:nvPicPr>
          <p:cNvPr id="12" name="Image 3" descr="preencoded.png">    </p:cNvPr>
          <p:cNvPicPr>
            <a:picLocks noChangeAspect="1"/>
          </p:cNvPicPr>
          <p:nvPr/>
        </p:nvPicPr>
        <p:blipFill>
          <a:blip r:embed="rId4"/>
          <a:stretch>
            <a:fillRect/>
          </a:stretch>
        </p:blipFill>
        <p:spPr>
          <a:xfrm>
            <a:off x="7315200" y="4877395"/>
            <a:ext cx="6521410" cy="907256"/>
          </a:xfrm>
          <a:prstGeom prst="rect">
            <a:avLst/>
          </a:prstGeom>
        </p:spPr>
      </p:pic>
      <p:sp>
        <p:nvSpPr>
          <p:cNvPr id="13" name="Text 7"/>
          <p:cNvSpPr/>
          <p:nvPr/>
        </p:nvSpPr>
        <p:spPr>
          <a:xfrm>
            <a:off x="7542014" y="6011466"/>
            <a:ext cx="343340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Deployment &amp; Prediction</a:t>
            </a:r>
            <a:endParaRPr lang="en-US" sz="2200" dirty="0"/>
          </a:p>
        </p:txBody>
      </p:sp>
      <p:sp>
        <p:nvSpPr>
          <p:cNvPr id="14" name="Text 8"/>
          <p:cNvSpPr/>
          <p:nvPr/>
        </p:nvSpPr>
        <p:spPr>
          <a:xfrm>
            <a:off x="7542014" y="6501884"/>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Deploying the trained model to make predictions on new, unseen data.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189678"/>
            <a:ext cx="7560707"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Conclusion &amp; Future Trends</a:t>
            </a:r>
            <a:endParaRPr lang="en-US" sz="4450" dirty="0"/>
          </a:p>
        </p:txBody>
      </p:sp>
      <p:sp>
        <p:nvSpPr>
          <p:cNvPr id="3" name="Text 1"/>
          <p:cNvSpPr/>
          <p:nvPr/>
        </p:nvSpPr>
        <p:spPr>
          <a:xfrm>
            <a:off x="793790" y="335208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Machine Learning with Python empowers the development of scalable and efficient AI solutions, driving innovation across sectors.</a:t>
            </a:r>
            <a:endParaRPr lang="en-US" sz="1750" dirty="0"/>
          </a:p>
        </p:txBody>
      </p:sp>
      <p:sp>
        <p:nvSpPr>
          <p:cNvPr id="4" name="Text 2"/>
          <p:cNvSpPr/>
          <p:nvPr/>
        </p:nvSpPr>
        <p:spPr>
          <a:xfrm>
            <a:off x="793790" y="433304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demand for ML expertise is surging in Indian industries, notably finance, healthcare, and e-commerce, creating vast opportunities.</a:t>
            </a:r>
            <a:endParaRPr lang="en-US" sz="1750" dirty="0"/>
          </a:p>
        </p:txBody>
      </p:sp>
      <p:sp>
        <p:nvSpPr>
          <p:cNvPr id="5" name="Text 3"/>
          <p:cNvSpPr/>
          <p:nvPr/>
        </p:nvSpPr>
        <p:spPr>
          <a:xfrm>
            <a:off x="793790" y="531399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Emerging trends like AutoML, explainable AI, and edge ML are shaping the future, necessitating continuous learning for data scientists and developers.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79095"/>
            <a:ext cx="5276731"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Introduction to Programming &amp; Python</a:t>
            </a:r>
            <a:endParaRPr lang="en-US" sz="2200" dirty="0"/>
          </a:p>
        </p:txBody>
      </p:sp>
      <p:sp>
        <p:nvSpPr>
          <p:cNvPr id="3" name="Shape 1"/>
          <p:cNvSpPr/>
          <p:nvPr/>
        </p:nvSpPr>
        <p:spPr>
          <a:xfrm>
            <a:off x="396835" y="960239"/>
            <a:ext cx="4536638" cy="865227"/>
          </a:xfrm>
          <a:prstGeom prst="roundRect">
            <a:avLst>
              <a:gd name="adj" fmla="val 8455"/>
            </a:avLst>
          </a:prstGeom>
          <a:noFill/>
          <a:ln w="15240">
            <a:solidFill>
              <a:srgbClr val="D8D4D4"/>
            </a:solidFill>
            <a:prstDash val="solid"/>
          </a:ln>
        </p:spPr>
      </p:sp>
      <p:sp>
        <p:nvSpPr>
          <p:cNvPr id="4" name="Shape 2"/>
          <p:cNvSpPr/>
          <p:nvPr/>
        </p:nvSpPr>
        <p:spPr>
          <a:xfrm>
            <a:off x="381595" y="960239"/>
            <a:ext cx="60960" cy="865227"/>
          </a:xfrm>
          <a:prstGeom prst="roundRect">
            <a:avLst>
              <a:gd name="adj" fmla="val 27907"/>
            </a:avLst>
          </a:prstGeom>
          <a:solidFill>
            <a:srgbClr val="1C9770"/>
          </a:solidFill>
          <a:ln/>
        </p:spPr>
      </p:sp>
      <p:sp>
        <p:nvSpPr>
          <p:cNvPr id="5" name="Text 3"/>
          <p:cNvSpPr/>
          <p:nvPr/>
        </p:nvSpPr>
        <p:spPr>
          <a:xfrm>
            <a:off x="571143" y="1088827"/>
            <a:ext cx="1628299"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Readability &amp; Simplicity</a:t>
            </a:r>
            <a:endParaRPr lang="en-US" sz="1100" dirty="0"/>
          </a:p>
        </p:txBody>
      </p:sp>
      <p:sp>
        <p:nvSpPr>
          <p:cNvPr id="6" name="Text 4"/>
          <p:cNvSpPr/>
          <p:nvPr/>
        </p:nvSpPr>
        <p:spPr>
          <a:xfrm>
            <a:off x="571143" y="1333976"/>
            <a:ext cx="4233743"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Python's intuitive syntax makes it easy to learn and write, accelerating ML model development.</a:t>
            </a:r>
            <a:endParaRPr lang="en-US" sz="850" dirty="0"/>
          </a:p>
        </p:txBody>
      </p:sp>
      <p:sp>
        <p:nvSpPr>
          <p:cNvPr id="7" name="Shape 5"/>
          <p:cNvSpPr/>
          <p:nvPr/>
        </p:nvSpPr>
        <p:spPr>
          <a:xfrm>
            <a:off x="5046821" y="960239"/>
            <a:ext cx="4536638" cy="865227"/>
          </a:xfrm>
          <a:prstGeom prst="roundRect">
            <a:avLst>
              <a:gd name="adj" fmla="val 8455"/>
            </a:avLst>
          </a:prstGeom>
          <a:noFill/>
          <a:ln w="15240">
            <a:solidFill>
              <a:srgbClr val="D8D4D4"/>
            </a:solidFill>
            <a:prstDash val="solid"/>
          </a:ln>
        </p:spPr>
      </p:sp>
      <p:sp>
        <p:nvSpPr>
          <p:cNvPr id="8" name="Shape 6"/>
          <p:cNvSpPr/>
          <p:nvPr/>
        </p:nvSpPr>
        <p:spPr>
          <a:xfrm>
            <a:off x="5031581" y="960239"/>
            <a:ext cx="60960" cy="865227"/>
          </a:xfrm>
          <a:prstGeom prst="roundRect">
            <a:avLst>
              <a:gd name="adj" fmla="val 27907"/>
            </a:avLst>
          </a:prstGeom>
          <a:solidFill>
            <a:srgbClr val="1C9770"/>
          </a:solidFill>
          <a:ln/>
        </p:spPr>
      </p:sp>
      <p:sp>
        <p:nvSpPr>
          <p:cNvPr id="9" name="Text 7"/>
          <p:cNvSpPr/>
          <p:nvPr/>
        </p:nvSpPr>
        <p:spPr>
          <a:xfrm>
            <a:off x="5221129" y="1088827"/>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Rich Ecosystem</a:t>
            </a:r>
            <a:endParaRPr lang="en-US" sz="1100" dirty="0"/>
          </a:p>
        </p:txBody>
      </p:sp>
      <p:sp>
        <p:nvSpPr>
          <p:cNvPr id="10" name="Text 8"/>
          <p:cNvSpPr/>
          <p:nvPr/>
        </p:nvSpPr>
        <p:spPr>
          <a:xfrm>
            <a:off x="5221129" y="1333976"/>
            <a:ext cx="4233743"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Access to a vast collection of libraries like NumPy and Pandas, simplifying complex data operations.</a:t>
            </a:r>
            <a:endParaRPr lang="en-US" sz="850" dirty="0"/>
          </a:p>
        </p:txBody>
      </p:sp>
      <p:sp>
        <p:nvSpPr>
          <p:cNvPr id="11" name="Shape 9"/>
          <p:cNvSpPr/>
          <p:nvPr/>
        </p:nvSpPr>
        <p:spPr>
          <a:xfrm>
            <a:off x="9696807" y="960239"/>
            <a:ext cx="4536638" cy="865227"/>
          </a:xfrm>
          <a:prstGeom prst="roundRect">
            <a:avLst>
              <a:gd name="adj" fmla="val 8455"/>
            </a:avLst>
          </a:prstGeom>
          <a:noFill/>
          <a:ln w="15240">
            <a:solidFill>
              <a:srgbClr val="D8D4D4"/>
            </a:solidFill>
            <a:prstDash val="solid"/>
          </a:ln>
        </p:spPr>
      </p:sp>
      <p:sp>
        <p:nvSpPr>
          <p:cNvPr id="12" name="Shape 10"/>
          <p:cNvSpPr/>
          <p:nvPr/>
        </p:nvSpPr>
        <p:spPr>
          <a:xfrm>
            <a:off x="9681567" y="960239"/>
            <a:ext cx="60960" cy="865227"/>
          </a:xfrm>
          <a:prstGeom prst="roundRect">
            <a:avLst>
              <a:gd name="adj" fmla="val 27907"/>
            </a:avLst>
          </a:prstGeom>
          <a:solidFill>
            <a:srgbClr val="1C9770"/>
          </a:solidFill>
          <a:ln/>
        </p:spPr>
      </p:sp>
      <p:sp>
        <p:nvSpPr>
          <p:cNvPr id="13" name="Text 11"/>
          <p:cNvSpPr/>
          <p:nvPr/>
        </p:nvSpPr>
        <p:spPr>
          <a:xfrm>
            <a:off x="9871115" y="1088827"/>
            <a:ext cx="1679496"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Versatility &amp; Community</a:t>
            </a:r>
            <a:endParaRPr lang="en-US" sz="1100" dirty="0"/>
          </a:p>
        </p:txBody>
      </p:sp>
      <p:sp>
        <p:nvSpPr>
          <p:cNvPr id="14" name="Text 12"/>
          <p:cNvSpPr/>
          <p:nvPr/>
        </p:nvSpPr>
        <p:spPr>
          <a:xfrm>
            <a:off x="9871115" y="1333976"/>
            <a:ext cx="4233743"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Widely adopted for diverse applications, backed by a strong global community for continuous innovation.</a:t>
            </a:r>
            <a:endParaRPr lang="en-US" sz="850" dirty="0"/>
          </a:p>
        </p:txBody>
      </p:sp>
      <p:pic>
        <p:nvPicPr>
          <p:cNvPr id="15" name="Image 0" descr="preencoded.png">    </p:cNvPr>
          <p:cNvPicPr>
            <a:picLocks noChangeAspect="1"/>
          </p:cNvPicPr>
          <p:nvPr/>
        </p:nvPicPr>
        <p:blipFill>
          <a:blip r:embed="rId1"/>
          <a:stretch>
            <a:fillRect/>
          </a:stretch>
        </p:blipFill>
        <p:spPr>
          <a:xfrm>
            <a:off x="396835" y="1952982"/>
            <a:ext cx="8619411" cy="58974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2025-07-10T08:57:33Z</dcterms:created>
  <dcterms:modified xsi:type="dcterms:W3CDTF">2025-07-10T08:57:33Z</dcterms:modified>
</cp:coreProperties>
</file>